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5" r:id="rId3"/>
    <p:sldId id="329" r:id="rId4"/>
    <p:sldId id="328" r:id="rId5"/>
    <p:sldId id="272" r:id="rId6"/>
    <p:sldId id="318" r:id="rId7"/>
    <p:sldId id="276" r:id="rId8"/>
    <p:sldId id="320" r:id="rId9"/>
    <p:sldId id="322" r:id="rId10"/>
    <p:sldId id="321" r:id="rId11"/>
    <p:sldId id="323" r:id="rId12"/>
    <p:sldId id="325" r:id="rId13"/>
    <p:sldId id="277" r:id="rId14"/>
    <p:sldId id="319" r:id="rId15"/>
    <p:sldId id="330" r:id="rId16"/>
    <p:sldId id="327" r:id="rId17"/>
    <p:sldId id="326" r:id="rId18"/>
    <p:sldId id="331" r:id="rId19"/>
    <p:sldId id="332" r:id="rId20"/>
  </p:sldIdLst>
  <p:sldSz cx="9144000" cy="6858000" type="screen4x3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CC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0"/>
    <p:restoredTop sz="89942" autoAdjust="0"/>
  </p:normalViewPr>
  <p:slideViewPr>
    <p:cSldViewPr>
      <p:cViewPr varScale="1">
        <p:scale>
          <a:sx n="66" d="100"/>
          <a:sy n="66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75A418F-B0BF-4F90-91C2-AF876C83FF2C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49B9C50-2EA5-4E84-B679-5E081DEB50E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209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40EB364-7D74-4235-AF49-567C9A56F06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FE7B4CD-E026-4536-8B06-4D02FEE1C59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66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87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13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79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15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3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216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737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164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22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5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92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88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99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https://www.adams.es/blogs/alumno/cuanto-sabes-sobre-los-ods-descubrelo-jugando/</a:t>
            </a:r>
            <a:endParaRPr lang="es-ES" dirty="0"/>
          </a:p>
          <a:p>
            <a:r>
              <a:rPr lang="es-ES_tradnl" dirty="0"/>
              <a:t>El Test</a:t>
            </a:r>
            <a:r>
              <a:rPr lang="es-ES_tradnl" baseline="0" dirty="0"/>
              <a:t> se queda guardado en el PC, cada uno que trate de hacerlo en su móvil.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65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Otro vídeo:</a:t>
            </a:r>
            <a:r>
              <a:rPr lang="es-ES" baseline="0" dirty="0"/>
              <a:t> </a:t>
            </a:r>
            <a:r>
              <a:rPr lang="es-ES" dirty="0"/>
              <a:t>https://youtu.be/r5v7Klr7cNs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4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76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90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7B4CD-E026-4536-8B06-4D02FEE1C59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97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80D-7EB1-4F96-8692-04862FDFD3A1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23E3-5B6C-4D7F-B45D-C5DF812191E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Rectángulo"/>
          <p:cNvSpPr/>
          <p:nvPr userDrawn="1"/>
        </p:nvSpPr>
        <p:spPr>
          <a:xfrm>
            <a:off x="7579559" y="19999"/>
            <a:ext cx="1564439" cy="1040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0" y="0"/>
            <a:ext cx="7579560" cy="105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475656" y="44624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s-E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RECONOCIMIENTO DE LOS OBJETIVOS DE DESARROLLO SOSTENIBLE EN LA BIOTECNOLOGÍA A TRAVÉS DE LA ASIGNATURA PRINCIPIOS DE INGENIERÍA EN BIOPROCESOS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999"/>
            <a:ext cx="1050503" cy="1050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A602-9957-4157-AB1E-E94CE1B37252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F80D-7EB1-4F96-8692-04862FDFD3A1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2550-C78F-4686-B38E-7D42D292F1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VPPDXZiicY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Pkpa925Z768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ostenibleosustentable.com/es/cambio-climatico/17-objetivos-desarrollo-sostenible-169-metas-ods/" TargetMode="External"/><Relationship Id="rId3" Type="http://schemas.openxmlformats.org/officeDocument/2006/relationships/hyperlink" Target="https://www.mdsocialesa2030.gob.es/agenda2030/documentos/metas-ods.pdf" TargetMode="External"/><Relationship Id="rId7" Type="http://schemas.openxmlformats.org/officeDocument/2006/relationships/hyperlink" Target="https://www.ine.es/dyngs/ODS/es/index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va.com/es/sostenibilidad/que-sabes-de-los-objetivos-de-desarrollo-sostenible-ods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un.org/sustainabledevelopment/es/objetivos-de-desarrollo-sostenibl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adams.es/blogs/alumno/cuanto-sabes-sobre-los-ods-descubrelo-jugand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outu.be/MCKH5xk8X-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" y="-1"/>
            <a:ext cx="8820470" cy="5877273"/>
            <a:chOff x="2" y="-1"/>
            <a:chExt cx="8820470" cy="58772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627" y="322793"/>
              <a:ext cx="2733845" cy="5554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7 Imagen" descr="adn-300x300_trans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986575" y="-986574"/>
              <a:ext cx="4725143" cy="6698290"/>
            </a:xfrm>
            <a:prstGeom prst="rect">
              <a:avLst/>
            </a:prstGeom>
          </p:spPr>
        </p:pic>
        <p:sp>
          <p:nvSpPr>
            <p:cNvPr id="9" name="8 Rectángulo"/>
            <p:cNvSpPr/>
            <p:nvPr/>
          </p:nvSpPr>
          <p:spPr>
            <a:xfrm>
              <a:off x="2699792" y="1622410"/>
              <a:ext cx="201622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8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PIB</a:t>
              </a: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37747" y="4458594"/>
            <a:ext cx="594888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RECONOCIMIENTO DE LOS OBJETIVOS DE DESARROLLO SOSTENIBLE EN LA BIOTECNOLOGÍA A TRAVÉS DE LA ASIGNATURA PRINCIPIOS DE INGENIERÍA EN BIOPROCESOS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6" y="3159219"/>
            <a:ext cx="2718053" cy="27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EXPOSICIÓN EN CLASE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167757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¿CONOCEÍS LOS COLORES DE LA BIOTECNOLOGÍA?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3341" b="17451"/>
          <a:stretch/>
        </p:blipFill>
        <p:spPr>
          <a:xfrm>
            <a:off x="0" y="2046910"/>
            <a:ext cx="8989586" cy="43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MATERIAL DE APOYO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1677578"/>
            <a:ext cx="5166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¿La biotecnología tiene un impacto en 11 de los 17 ODS. ¿quieres saber cómo?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45837" y="4982409"/>
            <a:ext cx="291872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realizado por Dante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BiotEC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3528" y="2558264"/>
            <a:ext cx="29523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 realizado por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AseBIO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11215" y="427012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¿Qué es la Biotecnología? </a:t>
            </a:r>
          </a:p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Definición, colores y aplicaciones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076056" y="1518098"/>
            <a:ext cx="3600400" cy="2558974"/>
            <a:chOff x="611560" y="2095688"/>
            <a:chExt cx="2698816" cy="1904438"/>
          </a:xfrm>
        </p:grpSpPr>
        <p:pic>
          <p:nvPicPr>
            <p:cNvPr id="5" name="Imagen 4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t="14981"/>
            <a:stretch/>
          </p:blipFill>
          <p:spPr>
            <a:xfrm>
              <a:off x="611560" y="2095688"/>
              <a:ext cx="2698816" cy="190443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0276" y="2719469"/>
              <a:ext cx="527428" cy="530494"/>
            </a:xfrm>
            <a:prstGeom prst="rect">
              <a:avLst/>
            </a:prstGeom>
          </p:spPr>
        </p:pic>
      </p:grpSp>
      <p:sp>
        <p:nvSpPr>
          <p:cNvPr id="11" name="Flecha abajo 10"/>
          <p:cNvSpPr/>
          <p:nvPr/>
        </p:nvSpPr>
        <p:spPr>
          <a:xfrm rot="16200000">
            <a:off x="4006597" y="2258695"/>
            <a:ext cx="761813" cy="987833"/>
          </a:xfrm>
          <a:prstGeom prst="downArrow">
            <a:avLst>
              <a:gd name="adj1" fmla="val 35000"/>
              <a:gd name="adj2" fmla="val 388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35" y="3472256"/>
            <a:ext cx="3072033" cy="3072033"/>
          </a:xfrm>
          <a:prstGeom prst="rect">
            <a:avLst/>
          </a:prstGeom>
        </p:spPr>
      </p:pic>
      <p:sp>
        <p:nvSpPr>
          <p:cNvPr id="13" name="Flecha abajo 12"/>
          <p:cNvSpPr/>
          <p:nvPr/>
        </p:nvSpPr>
        <p:spPr>
          <a:xfrm rot="5400000">
            <a:off x="4006596" y="4157114"/>
            <a:ext cx="761813" cy="987833"/>
          </a:xfrm>
          <a:prstGeom prst="downArrow">
            <a:avLst>
              <a:gd name="adj1" fmla="val 35000"/>
              <a:gd name="adj2" fmla="val 388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47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MATERIAL DE APOYO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71168" y="2707256"/>
            <a:ext cx="848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2. Metas de los Objetivos de Desarrollo Sostenible .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Enumeración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3020" y="4397286"/>
            <a:ext cx="830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4. Descripción de los 17 ODS por las Naciones Unidas.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Apartado específico por ODS</a:t>
            </a:r>
          </a:p>
        </p:txBody>
      </p:sp>
      <p:sp>
        <p:nvSpPr>
          <p:cNvPr id="2" name="Rectángulo 1">
            <a:hlinkClick r:id="rId3"/>
          </p:cNvPr>
          <p:cNvSpPr/>
          <p:nvPr/>
        </p:nvSpPr>
        <p:spPr>
          <a:xfrm>
            <a:off x="382711" y="3081080"/>
            <a:ext cx="771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https://www.mdsocialesa2030.gob.es/agenda2030/documentos/metas-ods.pdf</a:t>
            </a:r>
          </a:p>
        </p:txBody>
      </p:sp>
      <p:sp>
        <p:nvSpPr>
          <p:cNvPr id="14" name="Rectángulo 13">
            <a:hlinkClick r:id="rId4"/>
          </p:cNvPr>
          <p:cNvSpPr/>
          <p:nvPr/>
        </p:nvSpPr>
        <p:spPr>
          <a:xfrm>
            <a:off x="343020" y="4755189"/>
            <a:ext cx="8224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https://www.un.org/sustainabledevelopment/es/objetivos-de-desarrollo-sostenible/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26" y="5134411"/>
            <a:ext cx="7439223" cy="884043"/>
          </a:xfrm>
          <a:prstGeom prst="rect">
            <a:avLst/>
          </a:prstGeom>
        </p:spPr>
      </p:pic>
      <p:sp>
        <p:nvSpPr>
          <p:cNvPr id="16" name="Rectángulo 15">
            <a:hlinkClick r:id="rId6"/>
          </p:cNvPr>
          <p:cNvSpPr/>
          <p:nvPr/>
        </p:nvSpPr>
        <p:spPr>
          <a:xfrm>
            <a:off x="382711" y="2047650"/>
            <a:ext cx="8473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https://www.bbva.com/es/sostenibilidad/que-sabes-de-los-objetivos-de-desarrollo-sostenible-ods/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71168" y="1676113"/>
            <a:ext cx="8387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1. ¿Qué sabes de los Objetivos de Desarrollo Sostenible (ODS)?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Descripción breve</a:t>
            </a:r>
          </a:p>
        </p:txBody>
      </p:sp>
      <p:sp>
        <p:nvSpPr>
          <p:cNvPr id="18" name="Rectángulo 17">
            <a:hlinkClick r:id="rId7"/>
          </p:cNvPr>
          <p:cNvSpPr/>
          <p:nvPr/>
        </p:nvSpPr>
        <p:spPr>
          <a:xfrm>
            <a:off x="382711" y="6225871"/>
            <a:ext cx="445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https://www.ine.es/dyngs/ODS/es/index.htm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43020" y="5902650"/>
            <a:ext cx="8264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5. Indicadores de la Agenda 2030 para el Desarrollo Sostenible.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Datos de interés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2711" y="3434491"/>
            <a:ext cx="8224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3. Los 17 objetivos de desarrollo sostenible y 169 metas ODS.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Contexto y 17 ODS</a:t>
            </a:r>
          </a:p>
        </p:txBody>
      </p:sp>
      <p:sp>
        <p:nvSpPr>
          <p:cNvPr id="21" name="Rectángulo 20">
            <a:hlinkClick r:id="rId8"/>
          </p:cNvPr>
          <p:cNvSpPr/>
          <p:nvPr/>
        </p:nvSpPr>
        <p:spPr>
          <a:xfrm>
            <a:off x="371168" y="3811949"/>
            <a:ext cx="807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https://sostenibleosustentable.com/es/cambio-climatico/17-objetivos-desarrollo-sostenible-169-metas-ods/</a:t>
            </a:r>
          </a:p>
        </p:txBody>
      </p:sp>
    </p:spTree>
    <p:extLst>
      <p:ext uri="{BB962C8B-B14F-4D97-AF65-F5344CB8AC3E}">
        <p14:creationId xmlns:p14="http://schemas.microsoft.com/office/powerpoint/2010/main" val="85458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TRABAJO EN GRUPO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72693D1-4682-2C74-07D3-A21D338F4DF7}"/>
              </a:ext>
            </a:extLst>
          </p:cNvPr>
          <p:cNvGrpSpPr/>
          <p:nvPr/>
        </p:nvGrpSpPr>
        <p:grpSpPr>
          <a:xfrm>
            <a:off x="4251241" y="1599419"/>
            <a:ext cx="4871839" cy="4808036"/>
            <a:chOff x="3707904" y="1556792"/>
            <a:chExt cx="5231879" cy="516807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7904" y="1556792"/>
              <a:ext cx="5231879" cy="5168076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6865" y="2884767"/>
              <a:ext cx="2653956" cy="2653956"/>
            </a:xfrm>
            <a:prstGeom prst="ellipse">
              <a:avLst/>
            </a:prstGeom>
          </p:spPr>
        </p:pic>
      </p:grpSp>
      <p:sp>
        <p:nvSpPr>
          <p:cNvPr id="40" name="CuadroTexto 39"/>
          <p:cNvSpPr txBox="1"/>
          <p:nvPr/>
        </p:nvSpPr>
        <p:spPr>
          <a:xfrm>
            <a:off x="179512" y="1700808"/>
            <a:ext cx="439248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Mediante la lluvia de ideas respecto a qué ODS podemos contribuir se reparten tarjetas y el alumno que tiene tarjeta busca grupo (3-4 miembros).</a:t>
            </a:r>
          </a:p>
          <a:p>
            <a:pPr>
              <a:spcAft>
                <a:spcPts val="60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CADA GRUPO BUSCA O PROPONE ACCIONES QUE SE PUEDEN REALIZAR DESDE LA BIOTECNOLOGÍA PARA CONTRIBUIR EN EL  ODS QUE TIENE QUE TRABAJAR.</a:t>
            </a:r>
          </a:p>
          <a:p>
            <a:pPr>
              <a:spcAft>
                <a:spcPts val="60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Pueden ser acciones nuevas o mejora/sustitución/eliminación de acciones que ya existentes.</a:t>
            </a:r>
          </a:p>
          <a:p>
            <a:pPr>
              <a:spcAft>
                <a:spcPts val="600"/>
              </a:spcAft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¿Qué campos o colores de la biotecnología están relacionados con ese ODS?</a:t>
            </a:r>
          </a:p>
        </p:txBody>
      </p:sp>
    </p:spTree>
    <p:extLst>
      <p:ext uri="{BB962C8B-B14F-4D97-AF65-F5344CB8AC3E}">
        <p14:creationId xmlns:p14="http://schemas.microsoft.com/office/powerpoint/2010/main" val="92554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Rectángulo redondeado"/>
          <p:cNvSpPr/>
          <p:nvPr/>
        </p:nvSpPr>
        <p:spPr>
          <a:xfrm>
            <a:off x="255292" y="117381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TRABAJO EN GRUPO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293654" y="1163851"/>
            <a:ext cx="568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Actividad ODS A. 5 minutos para mi ODS.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16961" y="1709294"/>
            <a:ext cx="3634959" cy="1863722"/>
            <a:chOff x="1331640" y="2952239"/>
            <a:chExt cx="6624736" cy="3789129"/>
          </a:xfrm>
        </p:grpSpPr>
        <p:sp>
          <p:nvSpPr>
            <p:cNvPr id="2" name="Rectángulo 1"/>
            <p:cNvSpPr/>
            <p:nvPr/>
          </p:nvSpPr>
          <p:spPr>
            <a:xfrm>
              <a:off x="1331640" y="2952239"/>
              <a:ext cx="6624736" cy="37891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 descr="C:\Users\Gema Cabrera\AppData\Local\Microsoft\Windows\INetCache\Content.MSO\8902EABF.tmp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243" y="3140968"/>
              <a:ext cx="1450581" cy="14401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Conector recto 3"/>
            <p:cNvCxnSpPr/>
            <p:nvPr/>
          </p:nvCxnSpPr>
          <p:spPr>
            <a:xfrm>
              <a:off x="3275856" y="3501008"/>
              <a:ext cx="93610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3143605" y="4149081"/>
              <a:ext cx="1220469" cy="58369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2589312" y="4769857"/>
              <a:ext cx="870240" cy="117009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2062639" y="4769857"/>
              <a:ext cx="199894" cy="96339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uadroTexto 31"/>
          <p:cNvSpPr txBox="1"/>
          <p:nvPr/>
        </p:nvSpPr>
        <p:spPr>
          <a:xfrm>
            <a:off x="216961" y="4303410"/>
            <a:ext cx="4211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BREVE EXPOSICIÓN EN CLASE. </a:t>
            </a:r>
          </a:p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Incorporación de nuevas ideas por compañeros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t="12201" b="22999"/>
          <a:stretch/>
        </p:blipFill>
        <p:spPr>
          <a:xfrm>
            <a:off x="4569729" y="3959910"/>
            <a:ext cx="3925237" cy="1644769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3564249" y="5908449"/>
            <a:ext cx="5415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CONSTRUCCIÓN DE UN MANUAL COLABORATIVO “Cómo contribuye la Biotecnología a los ODS”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/>
          <a:srcRect t="26375"/>
          <a:stretch/>
        </p:blipFill>
        <p:spPr>
          <a:xfrm>
            <a:off x="4066812" y="1709294"/>
            <a:ext cx="1876425" cy="1795264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1880842" y="1832575"/>
            <a:ext cx="2144293" cy="2144293"/>
            <a:chOff x="1995659" y="1832575"/>
            <a:chExt cx="2144293" cy="2144293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6"/>
            <a:srcRect l="12201" t="12201" r="12201" b="12201"/>
            <a:stretch/>
          </p:blipFill>
          <p:spPr>
            <a:xfrm>
              <a:off x="1995659" y="1832575"/>
              <a:ext cx="2144293" cy="214429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68360" y="2585069"/>
              <a:ext cx="598889" cy="593760"/>
            </a:xfrm>
            <a:prstGeom prst="rect">
              <a:avLst/>
            </a:prstGeom>
          </p:spPr>
        </p:pic>
      </p:grpSp>
      <p:sp>
        <p:nvSpPr>
          <p:cNvPr id="39" name="CuadroTexto 38"/>
          <p:cNvSpPr txBox="1"/>
          <p:nvPr/>
        </p:nvSpPr>
        <p:spPr>
          <a:xfrm>
            <a:off x="5984914" y="1777401"/>
            <a:ext cx="2959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RECOPILACIÓN DE LA INFORMACIÓN OBTENIDA Y PROCESADA EN EL FORMATO QUE ELIJAÍS </a:t>
            </a:r>
          </a:p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(transparencia, vídeo, tarjeta, juego, canción…)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8"/>
          <a:srcRect l="16700" r="18951" b="4665"/>
          <a:stretch/>
        </p:blipFill>
        <p:spPr>
          <a:xfrm>
            <a:off x="618056" y="5319073"/>
            <a:ext cx="2446065" cy="13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Rectángulo redondeado"/>
          <p:cNvSpPr/>
          <p:nvPr/>
        </p:nvSpPr>
        <p:spPr>
          <a:xfrm>
            <a:off x="176088" y="1098512"/>
            <a:ext cx="35966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PRESENTACIÓN DE LA ACTIVIDAD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475553" y="5643517"/>
            <a:ext cx="2758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Evaluación: </a:t>
            </a:r>
          </a:p>
          <a:p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</a:rPr>
              <a:t>Co-evaluación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entre compañeros (rúbrica)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8922AD-AFD5-E5BB-D7BB-384E09B14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10"/>
          <a:stretch/>
        </p:blipFill>
        <p:spPr bwMode="auto">
          <a:xfrm>
            <a:off x="546986" y="1793319"/>
            <a:ext cx="2615496" cy="3587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A919FD-832E-F389-8770-9B8CF9146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8" y="5172187"/>
            <a:ext cx="5478780" cy="15163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704B35-292B-B42A-99CB-C0415C224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747" y="1543168"/>
            <a:ext cx="2828835" cy="3477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AF9EE3-77F1-A6F1-D2B8-ACCA563589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866"/>
          <a:stretch/>
        </p:blipFill>
        <p:spPr bwMode="auto">
          <a:xfrm>
            <a:off x="6250523" y="1268760"/>
            <a:ext cx="2717389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19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66446" y="1196752"/>
            <a:ext cx="835292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OBJETIVOS ACTIVIDAD B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Identificar las entradas y salidas de materia, energía y transporte de materia de un proceso biotecnológico.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Proponer mejoras que contribuyan a hacer un proceso más acorde con los Objetivos de Desarrollo sostenible.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Identificar la influencia de cada mejora en uno o más ODS.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6513" y="3717032"/>
            <a:ext cx="835292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ACTIVIDADES Y PLANIFICACIÓN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Selección de un proceso biotecnológico existente y discutir en pequeño grupo las mejoras. (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30 min, clase, pequeño grupo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Elaboración de un trabajo de grupo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(1,5 h, casa, grupo),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presentación en documento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pdf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mediante tarea campus virtual.</a:t>
            </a: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0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TRABAJO EN GRUPO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143296" y="1212721"/>
            <a:ext cx="580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Actividad ODS 2.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Bioproceso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más sostenible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61235" y="1802066"/>
            <a:ext cx="8243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Seleccionad un </a:t>
            </a:r>
            <a:r>
              <a:rPr lang="es-ES" sz="2000" b="1" dirty="0" err="1">
                <a:solidFill>
                  <a:schemeClr val="accent1">
                    <a:lumMod val="75000"/>
                  </a:schemeClr>
                </a:solidFill>
              </a:rPr>
              <a:t>bioproceso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del que contéis con un diagrama de flujo que permita saber las principales operaciones unitarias involucradas.</a:t>
            </a:r>
          </a:p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Proponed 10 acciones para que ese </a:t>
            </a:r>
            <a:r>
              <a:rPr lang="es-ES" sz="2000" b="1" dirty="0" err="1">
                <a:solidFill>
                  <a:schemeClr val="accent1">
                    <a:lumMod val="75000"/>
                  </a:schemeClr>
                </a:solidFill>
              </a:rPr>
              <a:t>bioproceso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contribuya a la obtención de los ODS.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80" y="3179588"/>
            <a:ext cx="2786939" cy="25004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1228" y="3134098"/>
            <a:ext cx="6020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Mejoras desde el punto de vista energético (aprovechamiento del calor de corrientes, reducción o eliminación de dispositivos eléctricos…)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Mejoras respecto a la materia (materia prima empleada, aprovechamiento de subproductos y residuos, mejora de la transferencia de materia).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Otros aspectos que contribuyan en un determinado ODS (hambre cero, agua limpia, igualdad, empleo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2484" y="5877272"/>
            <a:ext cx="843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Documento PDF (tarea CV). Breve descripción del proceso y enumeración de 10 acciones (máximo 2 páginas)</a:t>
            </a:r>
          </a:p>
        </p:txBody>
      </p:sp>
    </p:spTree>
    <p:extLst>
      <p:ext uri="{BB962C8B-B14F-4D97-AF65-F5344CB8AC3E}">
        <p14:creationId xmlns:p14="http://schemas.microsoft.com/office/powerpoint/2010/main" val="326392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Rectángulo redondeado"/>
          <p:cNvSpPr/>
          <p:nvPr/>
        </p:nvSpPr>
        <p:spPr>
          <a:xfrm>
            <a:off x="176088" y="1098512"/>
            <a:ext cx="35966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PRESENTACIÓN DE LA ACTIVIDAD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5536" y="6237312"/>
            <a:ext cx="275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Evaluación: Profesor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F6ADEE-E6EC-1332-C160-978EFA2A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73" y="1698208"/>
            <a:ext cx="3521196" cy="44486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EF170D-1AF4-F531-6C62-668AF3E69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3" y="1698208"/>
            <a:ext cx="3312129" cy="42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86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CD5A7F52-4809-A0EE-E8B9-54E9E33C58EF}"/>
              </a:ext>
            </a:extLst>
          </p:cNvPr>
          <p:cNvSpPr/>
          <p:nvPr/>
        </p:nvSpPr>
        <p:spPr>
          <a:xfrm>
            <a:off x="179512" y="1412776"/>
            <a:ext cx="35966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PERSPECTIVAS FUTURAS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7533AF-93E3-0FE7-6777-C3B9E65569FF}"/>
              </a:ext>
            </a:extLst>
          </p:cNvPr>
          <p:cNvSpPr txBox="1"/>
          <p:nvPr/>
        </p:nvSpPr>
        <p:spPr>
          <a:xfrm>
            <a:off x="284161" y="2134832"/>
            <a:ext cx="447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Hacer más visibles los trabajos realizados, proponer en asignaturas de carácter similar de otros títulos.</a:t>
            </a:r>
          </a:p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EXPOSICIÓN EN EL CENTRO.</a:t>
            </a:r>
          </a:p>
          <a:p>
            <a:pPr algn="just"/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Extender la implementación de los ODS al resto de asignaturas de la misma materia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II Convocatoria de Proyectos de Innovación.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Vector gratuito ilustración del concepto de amante del arte">
            <a:extLst>
              <a:ext uri="{FF2B5EF4-FFF2-40B4-BE49-F238E27FC236}">
                <a16:creationId xmlns:a16="http://schemas.microsoft.com/office/drawing/2014/main" id="{81BF50DB-DC1C-783C-8778-C52ECDC1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26" y="1837432"/>
            <a:ext cx="4205461" cy="42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C:\Users\Gema Cabrera\AppData\Local\Microsoft\Windows\INetCache\Content.MSO\942A095B.tmp">
            <a:extLst>
              <a:ext uri="{FF2B5EF4-FFF2-40B4-BE49-F238E27FC236}">
                <a16:creationId xmlns:a16="http://schemas.microsoft.com/office/drawing/2014/main" id="{7AE9FBBE-BFF2-05EE-280C-16C5B4528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57872"/>
            <a:ext cx="601216" cy="60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Gema Cabrera\AppData\Local\Microsoft\Windows\INetCache\Content.MSO\906B4367.tmp">
            <a:extLst>
              <a:ext uri="{FF2B5EF4-FFF2-40B4-BE49-F238E27FC236}">
                <a16:creationId xmlns:a16="http://schemas.microsoft.com/office/drawing/2014/main" id="{36EAD977-E3AA-2065-4F72-4AFB2BDAE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61" y="2657872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33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D6A5B99-A278-5D09-63AC-1FEEA7F4C4EE}"/>
              </a:ext>
            </a:extLst>
          </p:cNvPr>
          <p:cNvSpPr txBox="1"/>
          <p:nvPr/>
        </p:nvSpPr>
        <p:spPr>
          <a:xfrm>
            <a:off x="287524" y="1268760"/>
            <a:ext cx="8568952" cy="27084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/>
              <a:t>LÍNEAS DE ACTUACIÓN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Promocionar y mejorar acciones en asignaturas concretas que impliquen mayor conciencia, conocimiento y acciones relacionadas con los ODS.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 Integrar actividades formativas y/o sistemas de evaluación que promuevan la formación en competencias para la sostenibilidad de los futuros egresados y egresadas. 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Promover la incorporación progresiva de los ODS en todas las asignaturas ofertadas por la universidad.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9CCE41-FF02-1827-5F08-E314B9A4E8CC}"/>
              </a:ext>
            </a:extLst>
          </p:cNvPr>
          <p:cNvSpPr txBox="1"/>
          <p:nvPr/>
        </p:nvSpPr>
        <p:spPr>
          <a:xfrm>
            <a:off x="449542" y="5733256"/>
            <a:ext cx="8244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_tradnl" sz="2000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SOS2. Competencia en la utilización sostenible de recursos y en la prevención de impactos negativos sobre el medio natural y social.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Garamond" panose="020204040303010108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0E94A1-A782-E2A0-C5A7-3CF865BD9DE9}"/>
              </a:ext>
            </a:extLst>
          </p:cNvPr>
          <p:cNvSpPr txBox="1"/>
          <p:nvPr/>
        </p:nvSpPr>
        <p:spPr>
          <a:xfrm>
            <a:off x="455103" y="4573577"/>
            <a:ext cx="8244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000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Garamond" panose="02020404030301010803" pitchFamily="18" charset="0"/>
              </a:rPr>
              <a:t>SOS1.- Competencia en la contextualización crítica del conocimiento estableciendo interrelaciones con la problemática social, económica y ambiental, local y/o global.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DBBB3E6-8479-A296-CC76-6C9DBAD06AEA}"/>
              </a:ext>
            </a:extLst>
          </p:cNvPr>
          <p:cNvSpPr txBox="1"/>
          <p:nvPr/>
        </p:nvSpPr>
        <p:spPr>
          <a:xfrm>
            <a:off x="438408" y="4149080"/>
            <a:ext cx="269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COMPETENCIAS CRUE</a:t>
            </a:r>
          </a:p>
        </p:txBody>
      </p:sp>
    </p:spTree>
    <p:extLst>
      <p:ext uri="{BB962C8B-B14F-4D97-AF65-F5344CB8AC3E}">
        <p14:creationId xmlns:p14="http://schemas.microsoft.com/office/powerpoint/2010/main" val="28971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51520" y="1268760"/>
            <a:ext cx="8640960" cy="4939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CONTEXTO</a:t>
            </a:r>
          </a:p>
          <a:p>
            <a:pPr marL="174625" indent="-1746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u="sng" dirty="0">
                <a:solidFill>
                  <a:schemeClr val="accent1">
                    <a:lumMod val="50000"/>
                  </a:schemeClr>
                </a:solidFill>
              </a:rPr>
              <a:t>ASIGNATURA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“Principios de Ingeniería en Bioprocesos” 2º Curso, 4º Semestre. Primera materia y asignatura del grado en que se aborda la Biotecnología desde el punto de vista de la ingeniería. </a:t>
            </a:r>
          </a:p>
          <a:p>
            <a:pPr marL="174625" indent="-1746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u="sng" dirty="0">
                <a:solidFill>
                  <a:schemeClr val="accent1">
                    <a:lumMod val="50000"/>
                  </a:schemeClr>
                </a:solidFill>
              </a:rPr>
              <a:t>VISIÓN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aspectos involucrados en la implementación un proceso biotecnológico a escala industrial. </a:t>
            </a:r>
          </a:p>
          <a:p>
            <a:pPr marL="174625" indent="-17462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u="sng" dirty="0">
                <a:solidFill>
                  <a:schemeClr val="accent1">
                    <a:lumMod val="50000"/>
                  </a:schemeClr>
                </a:solidFill>
              </a:rPr>
              <a:t>DEFINICIÓN DE BIOTECNOLOGÍA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“uso, modificación o creación de sistemas biológicos y organismos vivos o sus derivados para obtener productos o bienes para la sociedad” tiene un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claro enfoque hacia los objetivos de desarrollo sostenible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 través de un amplio abanico de aplicaciones. </a:t>
            </a:r>
          </a:p>
          <a:p>
            <a:pPr marL="531813" indent="93663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Desarrollo de nuevas terapias, vacunas y fármacos.</a:t>
            </a:r>
          </a:p>
          <a:p>
            <a:pPr marL="531813" indent="93663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Aprovechamiento de la biomasa para la obtención de energía y productos.</a:t>
            </a:r>
          </a:p>
          <a:p>
            <a:pPr marL="531813" indent="93663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Uso de recursos marinos.</a:t>
            </a:r>
          </a:p>
          <a:p>
            <a:pPr marL="531813" indent="93663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Biorremediación de medios contaminados.</a:t>
            </a:r>
          </a:p>
          <a:p>
            <a:pPr marL="531813" indent="93663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Mejora de procesos y productos agroalimentarios ....</a:t>
            </a:r>
          </a:p>
        </p:txBody>
      </p:sp>
    </p:spTree>
    <p:extLst>
      <p:ext uri="{BB962C8B-B14F-4D97-AF65-F5344CB8AC3E}">
        <p14:creationId xmlns:p14="http://schemas.microsoft.com/office/powerpoint/2010/main" val="309318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66446" y="1196752"/>
            <a:ext cx="835292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OBJETIVOS ACTIVIDAD A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Ser conscientes del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conocimiento previo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que tenemos sobre los objetivos de desarrollo sostenible.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Conocer los objetivos y sus metas y el contexto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por el cual han surgido.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Reconocer la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contribución que la Biotecnología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puede tener para la consecución de los ODS.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Trabajar y comunicar lo aprendido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en un contexto sostenible.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6513" y="3717032"/>
            <a:ext cx="8352928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ACTIVIDADES Y PLANIFICACIÓN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Evaluación previa de nuestro conocimiento sobre los ODS. (15 min, casa, individual)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Lluvia de ideas sobre cómo podemos contribuir en los ODS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. (10 min, aula)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Obtención de información sobre Biotecnología y ODS  mediante exposición profesor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(20 min, clase)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y el material aportado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(exposición profesor, vídeos, documentos, páginas web)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y propio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(1,5 h, casa, individual).</a:t>
            </a:r>
          </a:p>
          <a:p>
            <a:pPr marL="268288" indent="-268288">
              <a:buFont typeface="+mj-lt"/>
              <a:buAutoNum type="arabicPeriod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Elaboración de un trabajo de grupo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(2,5 h, casa, grupo),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exposición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 (2 h, clase)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y construcción de proyecto común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(15 min, campus virtual).</a:t>
            </a:r>
          </a:p>
        </p:txBody>
      </p:sp>
    </p:spTree>
    <p:extLst>
      <p:ext uri="{BB962C8B-B14F-4D97-AF65-F5344CB8AC3E}">
        <p14:creationId xmlns:p14="http://schemas.microsoft.com/office/powerpoint/2010/main" val="154245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ANTES DE CLASE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3" y="1628800"/>
            <a:ext cx="3229469" cy="322946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15545" y="1594489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¿SABEMOS REALMENTE QUE SON LOS OBJETIVOS DE DESARROLLO SOSTENIBLE?</a:t>
            </a:r>
          </a:p>
          <a:p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¿Cuál es su origen?¿quién los ha acordado? ¿Quién debe cumplirlos?¿Cuándo deben cumplirse? ¿Cuáles son?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23862" y="36050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No estamos seguros de cuánto sabemos, vamos a comprobar con un sencillo test.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14421" y="5141794"/>
            <a:ext cx="520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No se trata de aprobarlo (no cuenta para nota), se trata de responder sin consultar, para poder valorar qué sabemos y qué nos queda por descubrir.</a:t>
            </a:r>
          </a:p>
        </p:txBody>
      </p:sp>
      <p:pic>
        <p:nvPicPr>
          <p:cNvPr id="4" name="Imagen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503" y="4653136"/>
            <a:ext cx="2343150" cy="1952625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 rot="18235283">
            <a:off x="5724796" y="4364354"/>
            <a:ext cx="761813" cy="987833"/>
          </a:xfrm>
          <a:prstGeom prst="downArrow">
            <a:avLst>
              <a:gd name="adj1" fmla="val 35000"/>
              <a:gd name="adj2" fmla="val 388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1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32040" y="177281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QUIZÁS ANDEMOS ALGO PERDIDOS, O QUIZÁS SEPAMOS ALGUNOS CONCEPTOS BÁSICOS PERO NO HAYAMOS PROFUNDIZADO MUCHO.</a:t>
            </a:r>
          </a:p>
        </p:txBody>
      </p:sp>
      <p:pic>
        <p:nvPicPr>
          <p:cNvPr id="1026" name="Picture 2" descr="Himno de Bogotá | Bogota.gov.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1"/>
          <a:stretch/>
        </p:blipFill>
        <p:spPr bwMode="auto">
          <a:xfrm>
            <a:off x="467544" y="1468190"/>
            <a:ext cx="4392488" cy="19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92764" y="3717032"/>
            <a:ext cx="855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Para ir entrando en materia visualiza este sencillo vídeo (6 min)</a:t>
            </a:r>
          </a:p>
        </p:txBody>
      </p:sp>
      <p:pic>
        <p:nvPicPr>
          <p:cNvPr id="4" name="Imagen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132085"/>
            <a:ext cx="4464496" cy="25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9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COLOQUIO EN CLASE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56451" y="3200849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¿QUÉ CONTRIBUCIÓN PODEMOS HACER NOSOTROS PARA LA CONSECUCIÓN DE LOS ODS COMO PROFESIONALES EN EL ÁMBITO DE LA BIOTECNOLOGÍA?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35089" y="501317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¿A CUÁLES OBJETIVOS DE DESARROLLO SOSTENIBLE PODEMOS CONTRIBUIR EN MAYOR MEDIDA?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5880" t="24811"/>
          <a:stretch/>
        </p:blipFill>
        <p:spPr>
          <a:xfrm>
            <a:off x="4879346" y="1196752"/>
            <a:ext cx="4107571" cy="20162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433" y="4293096"/>
            <a:ext cx="5024652" cy="22938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182785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¿QUÉ CONTRIBUCIÓN PODEMOS HACER NOSOTROS PARA LA CONSECUCIÓN DE LOS ODS COMO PERSONAS, EN EL ÁMBITO PERSONAL/FAMILIAR?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t="10638" b="12153"/>
          <a:stretch/>
        </p:blipFill>
        <p:spPr>
          <a:xfrm>
            <a:off x="113868" y="2869281"/>
            <a:ext cx="283730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EXPOSICIÓN EN CLASE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167757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¿CÓMO SE CLASIFICAN LOS ODS?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46910"/>
            <a:ext cx="5760640" cy="46879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491880" y="1635561"/>
            <a:ext cx="551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5 EJES. SEGÚN LAS ÁREAS QUE SE TRABAJAN (5P)</a:t>
            </a:r>
          </a:p>
        </p:txBody>
      </p:sp>
    </p:spTree>
    <p:extLst>
      <p:ext uri="{BB962C8B-B14F-4D97-AF65-F5344CB8AC3E}">
        <p14:creationId xmlns:p14="http://schemas.microsoft.com/office/powerpoint/2010/main" val="312082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 redondeado"/>
          <p:cNvSpPr/>
          <p:nvPr/>
        </p:nvSpPr>
        <p:spPr>
          <a:xfrm>
            <a:off x="179512" y="1196752"/>
            <a:ext cx="288032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EXPOSICIÓN EN CLASE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167757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¿CÓMO SE CLASIFICAN LOS ODS?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491880" y="1673453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3 DIMENSIONES. SEGÚN ÁMBITOS A LOS QUE AFECTAN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081" t="2031" r="9090" b="3526"/>
          <a:stretch/>
        </p:blipFill>
        <p:spPr>
          <a:xfrm>
            <a:off x="1187624" y="2017498"/>
            <a:ext cx="6310606" cy="46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37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22471</TotalTime>
  <Words>1359</Words>
  <Application>Microsoft Office PowerPoint</Application>
  <PresentationFormat>Presentación en pantalla (4:3)</PresentationFormat>
  <Paragraphs>123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Gema</dc:creator>
  <cp:lastModifiedBy>Gema Cabrera Revuelta</cp:lastModifiedBy>
  <cp:revision>379</cp:revision>
  <dcterms:created xsi:type="dcterms:W3CDTF">2012-06-13T19:55:43Z</dcterms:created>
  <dcterms:modified xsi:type="dcterms:W3CDTF">2023-06-30T09:21:43Z</dcterms:modified>
</cp:coreProperties>
</file>