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64" r:id="rId10"/>
    <p:sldId id="265" r:id="rId11"/>
    <p:sldId id="266" r:id="rId12"/>
    <p:sldId id="268" r:id="rId13"/>
    <p:sldId id="270" r:id="rId14"/>
    <p:sldId id="27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b="1"/>
            </a:lvl1pPr>
          </a:lstStyle>
          <a:p>
            <a:r>
              <a:rPr lang="es-ES" dirty="0"/>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sp>
        <p:nvSpPr>
          <p:cNvPr id="5"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
        <p:nvSpPr>
          <p:cNvPr id="8" name="AutoShape 2" descr="CELAMA — Ver Actividad"/>
          <p:cNvSpPr>
            <a:spLocks noChangeAspect="1" noChangeArrowheads="1"/>
          </p:cNvSpPr>
          <p:nvPr userDrawn="1"/>
        </p:nvSpPr>
        <p:spPr bwMode="auto">
          <a:xfrm>
            <a:off x="4120906" y="725487"/>
            <a:ext cx="2552456" cy="25524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75845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C604C7A-B63F-4D87-AEDA-BE388A1A6E12}" type="datetimeFigureOut">
              <a:rPr lang="es-ES" smtClean="0"/>
              <a:t>30/06/2023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DE506CE-9ACA-4D20-9D99-201C73716B36}" type="slidenum">
              <a:rPr lang="es-ES" smtClean="0"/>
              <a:t>‹Nº›</a:t>
            </a:fld>
            <a:endParaRPr lang="es-ES"/>
          </a:p>
        </p:txBody>
      </p:sp>
    </p:spTree>
    <p:extLst>
      <p:ext uri="{BB962C8B-B14F-4D97-AF65-F5344CB8AC3E}">
        <p14:creationId xmlns:p14="http://schemas.microsoft.com/office/powerpoint/2010/main" val="271582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C604C7A-B63F-4D87-AEDA-BE388A1A6E12}" type="datetimeFigureOut">
              <a:rPr lang="es-ES" smtClean="0"/>
              <a:t>30/06/2023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DE506CE-9ACA-4D20-9D99-201C73716B36}" type="slidenum">
              <a:rPr lang="es-ES" smtClean="0"/>
              <a:t>‹Nº›</a:t>
            </a:fld>
            <a:endParaRPr lang="es-ES"/>
          </a:p>
        </p:txBody>
      </p:sp>
    </p:spTree>
    <p:extLst>
      <p:ext uri="{BB962C8B-B14F-4D97-AF65-F5344CB8AC3E}">
        <p14:creationId xmlns:p14="http://schemas.microsoft.com/office/powerpoint/2010/main" val="149145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1">
                    <a:lumMod val="75000"/>
                  </a:schemeClr>
                </a:solidFill>
              </a:defRPr>
            </a:lvl1pPr>
          </a:lstStyle>
          <a:p>
            <a:r>
              <a:rPr lang="es-ES" dirty="0"/>
              <a:t>Haga clic para modificar el estilo de título del patrón</a:t>
            </a:r>
          </a:p>
        </p:txBody>
      </p:sp>
      <p:sp>
        <p:nvSpPr>
          <p:cNvPr id="3" name="Marcador de contenido 2"/>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288558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20467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15718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11943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6"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418162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1524000" y="6356350"/>
            <a:ext cx="9144000" cy="365125"/>
          </a:xfrm>
          <a:prstGeom prst="rect">
            <a:avLst/>
          </a:prstGeom>
        </p:spPr>
        <p:txBody>
          <a:bodyPr/>
          <a:lstStyle/>
          <a:p>
            <a:r>
              <a:rPr lang="es-ES" dirty="0"/>
              <a:t>I JORNADAS DE DIFUSIÓN DE PROYECTOS RELACIONADOS CON LA SOSTENIBILIDAD Y CON LA IMPLEMENTACIÓN DE LOS ODS EN LA DOCENCIA REGLADA DE LA UCA</a:t>
            </a:r>
          </a:p>
        </p:txBody>
      </p:sp>
    </p:spTree>
    <p:extLst>
      <p:ext uri="{BB962C8B-B14F-4D97-AF65-F5344CB8AC3E}">
        <p14:creationId xmlns:p14="http://schemas.microsoft.com/office/powerpoint/2010/main" val="27423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C604C7A-B63F-4D87-AEDA-BE388A1A6E12}" type="datetimeFigureOut">
              <a:rPr lang="es-ES" smtClean="0"/>
              <a:t>30/06/2023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7DE506CE-9ACA-4D20-9D99-201C73716B36}" type="slidenum">
              <a:rPr lang="es-ES" smtClean="0"/>
              <a:t>‹Nº›</a:t>
            </a:fld>
            <a:endParaRPr lang="es-ES"/>
          </a:p>
        </p:txBody>
      </p:sp>
    </p:spTree>
    <p:extLst>
      <p:ext uri="{BB962C8B-B14F-4D97-AF65-F5344CB8AC3E}">
        <p14:creationId xmlns:p14="http://schemas.microsoft.com/office/powerpoint/2010/main" val="273870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C604C7A-B63F-4D87-AEDA-BE388A1A6E12}" type="datetimeFigureOut">
              <a:rPr lang="es-ES" smtClean="0"/>
              <a:t>30/06/2023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7DE506CE-9ACA-4D20-9D99-201C73716B36}" type="slidenum">
              <a:rPr lang="es-ES" smtClean="0"/>
              <a:t>‹Nº›</a:t>
            </a:fld>
            <a:endParaRPr lang="es-ES"/>
          </a:p>
        </p:txBody>
      </p:sp>
    </p:spTree>
    <p:extLst>
      <p:ext uri="{BB962C8B-B14F-4D97-AF65-F5344CB8AC3E}">
        <p14:creationId xmlns:p14="http://schemas.microsoft.com/office/powerpoint/2010/main" val="146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pie de página 4"/>
          <p:cNvSpPr>
            <a:spLocks noGrp="1"/>
          </p:cNvSpPr>
          <p:nvPr>
            <p:ph type="ftr" sz="quarter" idx="11"/>
          </p:nvPr>
        </p:nvSpPr>
        <p:spPr>
          <a:xfrm>
            <a:off x="838199" y="6356350"/>
            <a:ext cx="10609386" cy="365125"/>
          </a:xfrm>
          <a:prstGeom prst="rect">
            <a:avLst/>
          </a:prstGeom>
        </p:spPr>
        <p:txBody>
          <a:bodyPr/>
          <a:lstStyle>
            <a:lvl1pPr algn="ctr">
              <a:defRPr sz="1200">
                <a:solidFill>
                  <a:schemeClr val="accent1">
                    <a:lumMod val="75000"/>
                  </a:schemeClr>
                </a:solidFill>
              </a:defRPr>
            </a:lvl1pPr>
          </a:lstStyle>
          <a:p>
            <a:r>
              <a:rPr lang="es-ES" dirty="0"/>
              <a:t>I JORNADAS DE DIFUSIÓN DE PROYECTOS RELACIONADOS CON LA SOSTENIBILIDAD Y CON LA IMPLEMENTACIÓN DE LOS ODS EN LA DOCENCIA REGLADA DE LA UCA</a:t>
            </a:r>
          </a:p>
        </p:txBody>
      </p:sp>
      <p:pic>
        <p:nvPicPr>
          <p:cNvPr id="8" name="Imagen 7"/>
          <p:cNvPicPr>
            <a:picLocks noChangeAspect="1"/>
          </p:cNvPicPr>
          <p:nvPr userDrawn="1"/>
        </p:nvPicPr>
        <p:blipFill>
          <a:blip r:embed="rId13"/>
          <a:stretch>
            <a:fillRect/>
          </a:stretch>
        </p:blipFill>
        <p:spPr>
          <a:xfrm>
            <a:off x="11120913" y="236599"/>
            <a:ext cx="997047" cy="791307"/>
          </a:xfrm>
          <a:prstGeom prst="rect">
            <a:avLst/>
          </a:prstGeom>
        </p:spPr>
      </p:pic>
      <p:pic>
        <p:nvPicPr>
          <p:cNvPr id="9" name="Imagen 8"/>
          <p:cNvPicPr>
            <a:picLocks noChangeAspect="1"/>
          </p:cNvPicPr>
          <p:nvPr userDrawn="1"/>
        </p:nvPicPr>
        <p:blipFill>
          <a:blip r:embed="rId14"/>
          <a:stretch>
            <a:fillRect/>
          </a:stretch>
        </p:blipFill>
        <p:spPr>
          <a:xfrm>
            <a:off x="11200041" y="1246004"/>
            <a:ext cx="893583" cy="889368"/>
          </a:xfrm>
          <a:prstGeom prst="rect">
            <a:avLst/>
          </a:prstGeom>
        </p:spPr>
      </p:pic>
    </p:spTree>
    <p:extLst>
      <p:ext uri="{BB962C8B-B14F-4D97-AF65-F5344CB8AC3E}">
        <p14:creationId xmlns:p14="http://schemas.microsoft.com/office/powerpoint/2010/main" val="3123418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3344129"/>
          </a:xfrm>
          <a:solidFill>
            <a:schemeClr val="bg1"/>
          </a:solidFill>
        </p:spPr>
        <p:txBody>
          <a:bodyPr>
            <a:noAutofit/>
          </a:bodyPr>
          <a:lstStyle/>
          <a:p>
            <a:r>
              <a:rPr lang="es-ES" sz="4000" dirty="0">
                <a:solidFill>
                  <a:schemeClr val="accent1">
                    <a:lumMod val="75000"/>
                  </a:schemeClr>
                </a:solidFill>
              </a:rPr>
              <a:t>“Implementación de las Estrategias de Desarrollo Sostenible en la asignatura de FUNDAMENTOS E HISTORIA DE LA FISIOTERAPIA del Título de Grado en Fisioterapia de la Universidad de Cádiz”</a:t>
            </a:r>
          </a:p>
        </p:txBody>
      </p:sp>
      <p:sp>
        <p:nvSpPr>
          <p:cNvPr id="3" name="Subtítulo 2"/>
          <p:cNvSpPr>
            <a:spLocks noGrp="1"/>
          </p:cNvSpPr>
          <p:nvPr>
            <p:ph type="subTitle" idx="1"/>
          </p:nvPr>
        </p:nvSpPr>
        <p:spPr>
          <a:xfrm>
            <a:off x="1714500" y="5328141"/>
            <a:ext cx="8953500" cy="791308"/>
          </a:xfrm>
        </p:spPr>
        <p:txBody>
          <a:bodyPr>
            <a:normAutofit fontScale="92500" lnSpcReduction="10000"/>
          </a:bodyPr>
          <a:lstStyle/>
          <a:p>
            <a:r>
              <a:rPr lang="es-ES" dirty="0"/>
              <a:t>Gloria González Medina</a:t>
            </a:r>
          </a:p>
          <a:p>
            <a:r>
              <a:rPr lang="es-ES" dirty="0"/>
              <a:t>Junio 2023</a:t>
            </a:r>
          </a:p>
        </p:txBody>
      </p:sp>
    </p:spTree>
    <p:extLst>
      <p:ext uri="{BB962C8B-B14F-4D97-AF65-F5344CB8AC3E}">
        <p14:creationId xmlns:p14="http://schemas.microsoft.com/office/powerpoint/2010/main" val="351189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p:txBody>
          <a:bodyPr>
            <a:normAutofit lnSpcReduction="10000"/>
          </a:bodyPr>
          <a:lstStyle/>
          <a:p>
            <a:pPr algn="ctr"/>
            <a:r>
              <a:rPr lang="es-ES" b="0" dirty="0"/>
              <a:t>ESPECÍFICOS</a:t>
            </a:r>
          </a:p>
          <a:p>
            <a:r>
              <a:rPr lang="es-ES" b="0" dirty="0"/>
              <a:t>Los elementos relacionados con las ODS aplicados en esta asignatura han favorecido mi comprensión de los contenidos y/o la adquisición de competencias sobre ODS, las respuestas fueron:</a:t>
            </a:r>
          </a:p>
          <a:p>
            <a:pPr lvl="1"/>
            <a:r>
              <a:rPr lang="es-ES" b="0" dirty="0"/>
              <a:t>ninguna dificultad (30%)</a:t>
            </a:r>
          </a:p>
          <a:p>
            <a:pPr lvl="1"/>
            <a:r>
              <a:rPr lang="es-ES" b="0" dirty="0"/>
              <a:t>poca dificultad (50%) </a:t>
            </a:r>
          </a:p>
          <a:p>
            <a:pPr lvl="1"/>
            <a:r>
              <a:rPr lang="es-ES" b="0" dirty="0"/>
              <a:t>dificultad media (20%)</a:t>
            </a:r>
          </a:p>
          <a:p>
            <a:pPr lvl="1"/>
            <a:r>
              <a:rPr lang="es-ES" b="0" dirty="0"/>
              <a:t>bastante o mucha dificultad (0%)</a:t>
            </a:r>
          </a:p>
          <a:p>
            <a:pPr marL="228600" lvl="1">
              <a:spcBef>
                <a:spcPts val="1000"/>
              </a:spcBef>
            </a:pPr>
            <a:r>
              <a:rPr lang="es-ES" b="0" dirty="0"/>
              <a:t>Estos resultados indican que las actividades propuestas no influyen en la comprensión de los ODS. Utilizar otras estrategias y/o herramientas de aprendizaje, pueden resultar más útiles en posteriores proyectos.</a:t>
            </a:r>
            <a:endParaRPr lang="es-ES" dirty="0"/>
          </a:p>
        </p:txBody>
      </p:sp>
    </p:spTree>
    <p:extLst>
      <p:ext uri="{BB962C8B-B14F-4D97-AF65-F5344CB8AC3E}">
        <p14:creationId xmlns:p14="http://schemas.microsoft.com/office/powerpoint/2010/main" val="319950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p:txBody>
          <a:bodyPr>
            <a:normAutofit fontScale="92500" lnSpcReduction="20000"/>
          </a:bodyPr>
          <a:lstStyle/>
          <a:p>
            <a:pPr algn="ctr"/>
            <a:r>
              <a:rPr lang="es-ES" b="0" dirty="0"/>
              <a:t>ESPECÍFICOS</a:t>
            </a:r>
          </a:p>
          <a:p>
            <a:r>
              <a:rPr lang="es-ES" b="0" dirty="0"/>
              <a:t>Valores el grado de dificultad que ha tenido en la comprensión de los contenidos y/o en la adquisición de competencias asociadas a las ODS las respuestas fueron: ninguna dificultad (20%)</a:t>
            </a:r>
          </a:p>
          <a:p>
            <a:pPr lvl="1"/>
            <a:r>
              <a:rPr lang="es-ES" b="0" dirty="0"/>
              <a:t>poca dificultad (70%) </a:t>
            </a:r>
          </a:p>
          <a:p>
            <a:pPr lvl="1"/>
            <a:r>
              <a:rPr lang="es-ES" b="0" dirty="0"/>
              <a:t>dificultad media (10%)</a:t>
            </a:r>
          </a:p>
          <a:p>
            <a:pPr lvl="1"/>
            <a:r>
              <a:rPr lang="es-ES" b="0" dirty="0"/>
              <a:t>bastante o mucha dificultad (0%)</a:t>
            </a:r>
          </a:p>
          <a:p>
            <a:r>
              <a:rPr lang="es-ES" b="0" dirty="0"/>
              <a:t>Estos resultados nos informan de que, los estudiantes no tuvieron dificultades en la comprensión de los ODS después de realizar las actividades. Por ello, se podrían seguir utilizando, teniendo en cuenta que las estrategias de aprendizaje, tal y como se ha dicho anteriormente, deben ser revisadas y ajustadas para que estas actividades respondan mejor a sus objetivos.</a:t>
            </a:r>
          </a:p>
        </p:txBody>
      </p:sp>
    </p:spTree>
    <p:extLst>
      <p:ext uri="{BB962C8B-B14F-4D97-AF65-F5344CB8AC3E}">
        <p14:creationId xmlns:p14="http://schemas.microsoft.com/office/powerpoint/2010/main" val="210881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a:xfrm>
            <a:off x="838200" y="1825624"/>
            <a:ext cx="10515600" cy="4759813"/>
          </a:xfrm>
        </p:spPr>
        <p:txBody>
          <a:bodyPr>
            <a:normAutofit fontScale="92500"/>
          </a:bodyPr>
          <a:lstStyle/>
          <a:p>
            <a:pPr algn="ctr"/>
            <a:r>
              <a:rPr lang="es-ES" b="0" dirty="0"/>
              <a:t>ESPECÍFICOS</a:t>
            </a:r>
          </a:p>
          <a:p>
            <a:pPr marL="0" indent="0" algn="ctr">
              <a:buNone/>
            </a:pPr>
            <a:endParaRPr lang="es-ES" b="0" dirty="0"/>
          </a:p>
          <a:p>
            <a:r>
              <a:rPr lang="es-ES" b="0" dirty="0"/>
              <a:t>No todas las asignaturas del Grado en Fisioterapia son susceptibles de implicar, al menos, un ODS.</a:t>
            </a:r>
          </a:p>
          <a:p>
            <a:pPr marL="0" indent="0">
              <a:buNone/>
            </a:pPr>
            <a:endParaRPr lang="es-ES" b="0" dirty="0"/>
          </a:p>
          <a:p>
            <a:r>
              <a:rPr lang="es-ES" b="0" dirty="0"/>
              <a:t>El ODS más empleado fue el </a:t>
            </a:r>
            <a:r>
              <a:rPr lang="es-ES" dirty="0"/>
              <a:t>3. Salud y Bienestar</a:t>
            </a:r>
            <a:r>
              <a:rPr lang="es-ES" b="0" dirty="0"/>
              <a:t>, seguido del </a:t>
            </a:r>
            <a:r>
              <a:rPr lang="es-ES" dirty="0"/>
              <a:t>4. Educación de calidad</a:t>
            </a:r>
            <a:r>
              <a:rPr lang="es-ES" b="0" dirty="0"/>
              <a:t>. Estos resultados están enfocados directamente a una Titulación de Ciencias de la Salud, en las que, estos ODS, son imprescindibles.</a:t>
            </a:r>
          </a:p>
          <a:p>
            <a:pPr marL="0" indent="0">
              <a:buNone/>
            </a:pPr>
            <a:br>
              <a:rPr lang="es-ES" dirty="0"/>
            </a:br>
            <a:br>
              <a:rPr lang="es-ES" dirty="0"/>
            </a:br>
            <a:endParaRPr lang="es-ES" dirty="0"/>
          </a:p>
        </p:txBody>
      </p:sp>
      <p:pic>
        <p:nvPicPr>
          <p:cNvPr id="4" name="Imagen 3"/>
          <p:cNvPicPr>
            <a:picLocks noChangeAspect="1"/>
          </p:cNvPicPr>
          <p:nvPr/>
        </p:nvPicPr>
        <p:blipFill>
          <a:blip r:embed="rId2"/>
          <a:stretch>
            <a:fillRect/>
          </a:stretch>
        </p:blipFill>
        <p:spPr>
          <a:xfrm>
            <a:off x="668216" y="572622"/>
            <a:ext cx="3828620" cy="1253003"/>
          </a:xfrm>
          <a:prstGeom prst="rect">
            <a:avLst/>
          </a:prstGeom>
        </p:spPr>
      </p:pic>
    </p:spTree>
    <p:extLst>
      <p:ext uri="{BB962C8B-B14F-4D97-AF65-F5344CB8AC3E}">
        <p14:creationId xmlns:p14="http://schemas.microsoft.com/office/powerpoint/2010/main" val="63360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a:xfrm>
            <a:off x="838200" y="1825624"/>
            <a:ext cx="10515600" cy="4953245"/>
          </a:xfrm>
        </p:spPr>
        <p:txBody>
          <a:bodyPr>
            <a:normAutofit fontScale="70000" lnSpcReduction="20000"/>
          </a:bodyPr>
          <a:lstStyle/>
          <a:p>
            <a:pPr algn="ctr"/>
            <a:r>
              <a:rPr lang="es-ES" b="0" dirty="0"/>
              <a:t>ESPECÍFICOS</a:t>
            </a:r>
          </a:p>
          <a:p>
            <a:pPr marL="0" indent="0" algn="ctr">
              <a:buNone/>
            </a:pPr>
            <a:endParaRPr lang="es-ES" b="0" dirty="0"/>
          </a:p>
          <a:p>
            <a:r>
              <a:rPr lang="es-ES" b="0" dirty="0"/>
              <a:t>Anatomía Humana I, Métodos de Intervención en Fisioterapia IV y Valoración de la Condición física en el ámbito de la salud, sólo se les asignaron 2 ODS, el 3. Salud y Bienestar, seguido del 4. Educación de calidad. </a:t>
            </a:r>
          </a:p>
          <a:p>
            <a:r>
              <a:rPr lang="es-ES" b="0" dirty="0"/>
              <a:t>Médico Quirúrgica: Fundamentos de Terapéutica Farmacológica y Microbiología recibieron hasta 11 ODS. </a:t>
            </a:r>
          </a:p>
          <a:p>
            <a:r>
              <a:rPr lang="es-ES" b="0" dirty="0"/>
              <a:t>Existen diferencias considerables en cuanto a la asignación de ODS a las asignaturas de la Titulación de Grado en Fisioterapia. </a:t>
            </a:r>
          </a:p>
          <a:p>
            <a:r>
              <a:rPr lang="es-ES" b="0" dirty="0"/>
              <a:t>Realizar nuevos proyectos, con este mismo enfoque, pero con un objetivo más específico, por ejemplo: que en cada asignatura de la titulación se plantee esta asignación de forma más concreta, nos permitiría ahondar más en las consideraciones de los estudiantes con respecto a los ODS. </a:t>
            </a:r>
          </a:p>
          <a:p>
            <a:r>
              <a:rPr lang="es-ES" b="0" dirty="0"/>
              <a:t>Los participantes, fueron alumnos de 1er curso - no habían cursado muchas de las asignaturas que conforman el Título. Sería interesante realizar este mismo trabajo en estudiantes de 4ºo curso, que hayan superado todas estas materias.</a:t>
            </a:r>
            <a:br>
              <a:rPr lang="es-ES" dirty="0"/>
            </a:br>
            <a:br>
              <a:rPr lang="es-ES" dirty="0"/>
            </a:br>
            <a:endParaRPr lang="es-ES" dirty="0"/>
          </a:p>
        </p:txBody>
      </p:sp>
      <p:pic>
        <p:nvPicPr>
          <p:cNvPr id="4" name="Imagen 3"/>
          <p:cNvPicPr>
            <a:picLocks noChangeAspect="1"/>
          </p:cNvPicPr>
          <p:nvPr/>
        </p:nvPicPr>
        <p:blipFill>
          <a:blip r:embed="rId2"/>
          <a:stretch>
            <a:fillRect/>
          </a:stretch>
        </p:blipFill>
        <p:spPr>
          <a:xfrm>
            <a:off x="668216" y="572622"/>
            <a:ext cx="3828620" cy="1253003"/>
          </a:xfrm>
          <a:prstGeom prst="rect">
            <a:avLst/>
          </a:prstGeom>
        </p:spPr>
      </p:pic>
    </p:spTree>
    <p:extLst>
      <p:ext uri="{BB962C8B-B14F-4D97-AF65-F5344CB8AC3E}">
        <p14:creationId xmlns:p14="http://schemas.microsoft.com/office/powerpoint/2010/main" val="393216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3344129"/>
          </a:xfrm>
          <a:solidFill>
            <a:schemeClr val="bg1"/>
          </a:solidFill>
        </p:spPr>
        <p:txBody>
          <a:bodyPr>
            <a:noAutofit/>
          </a:bodyPr>
          <a:lstStyle/>
          <a:p>
            <a:r>
              <a:rPr lang="es-ES" sz="4000" dirty="0">
                <a:solidFill>
                  <a:schemeClr val="accent1">
                    <a:lumMod val="75000"/>
                  </a:schemeClr>
                </a:solidFill>
              </a:rPr>
              <a:t>“Implementación de las Estrategias de Desarrollo Sostenible en la asignatura de FUNDAMENTOS E HISTORIA DE LA FISIOTERAPIA del Título de Grado en Fisioterapia de la Universidad de Cádiz”</a:t>
            </a:r>
          </a:p>
        </p:txBody>
      </p:sp>
      <p:sp>
        <p:nvSpPr>
          <p:cNvPr id="3" name="Subtítulo 2"/>
          <p:cNvSpPr>
            <a:spLocks noGrp="1"/>
          </p:cNvSpPr>
          <p:nvPr>
            <p:ph type="subTitle" idx="1"/>
          </p:nvPr>
        </p:nvSpPr>
        <p:spPr>
          <a:xfrm>
            <a:off x="1714500" y="5328141"/>
            <a:ext cx="8953500" cy="791308"/>
          </a:xfrm>
        </p:spPr>
        <p:txBody>
          <a:bodyPr>
            <a:normAutofit fontScale="92500" lnSpcReduction="10000"/>
          </a:bodyPr>
          <a:lstStyle/>
          <a:p>
            <a:r>
              <a:rPr lang="es-ES" dirty="0"/>
              <a:t>Gloria González Medina</a:t>
            </a:r>
          </a:p>
          <a:p>
            <a:r>
              <a:rPr lang="es-ES" dirty="0"/>
              <a:t>Junio 2023</a:t>
            </a:r>
          </a:p>
        </p:txBody>
      </p:sp>
    </p:spTree>
    <p:extLst>
      <p:ext uri="{BB962C8B-B14F-4D97-AF65-F5344CB8AC3E}">
        <p14:creationId xmlns:p14="http://schemas.microsoft.com/office/powerpoint/2010/main" val="141977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Índice </a:t>
            </a:r>
          </a:p>
        </p:txBody>
      </p:sp>
      <p:sp>
        <p:nvSpPr>
          <p:cNvPr id="3" name="Marcador de contenido 2"/>
          <p:cNvSpPr>
            <a:spLocks noGrp="1"/>
          </p:cNvSpPr>
          <p:nvPr>
            <p:ph idx="1"/>
          </p:nvPr>
        </p:nvSpPr>
        <p:spPr/>
        <p:txBody>
          <a:bodyPr/>
          <a:lstStyle/>
          <a:p>
            <a:pPr>
              <a:lnSpc>
                <a:spcPct val="200000"/>
              </a:lnSpc>
            </a:pPr>
            <a:r>
              <a:rPr lang="es-ES" dirty="0"/>
              <a:t>Introducción</a:t>
            </a:r>
          </a:p>
          <a:p>
            <a:pPr>
              <a:lnSpc>
                <a:spcPct val="200000"/>
              </a:lnSpc>
            </a:pPr>
            <a:r>
              <a:rPr lang="es-ES" dirty="0"/>
              <a:t>Objetivos</a:t>
            </a:r>
          </a:p>
          <a:p>
            <a:pPr>
              <a:lnSpc>
                <a:spcPct val="200000"/>
              </a:lnSpc>
            </a:pPr>
            <a:r>
              <a:rPr lang="es-ES" dirty="0"/>
              <a:t>Metodología</a:t>
            </a:r>
          </a:p>
          <a:p>
            <a:pPr>
              <a:lnSpc>
                <a:spcPct val="200000"/>
              </a:lnSpc>
            </a:pPr>
            <a:r>
              <a:rPr lang="es-ES" dirty="0"/>
              <a:t>Resultados y discusión</a:t>
            </a:r>
          </a:p>
        </p:txBody>
      </p:sp>
      <p:pic>
        <p:nvPicPr>
          <p:cNvPr id="4" name="Imagen 3"/>
          <p:cNvPicPr>
            <a:picLocks noChangeAspect="1"/>
          </p:cNvPicPr>
          <p:nvPr/>
        </p:nvPicPr>
        <p:blipFill>
          <a:blip r:embed="rId2"/>
          <a:stretch>
            <a:fillRect/>
          </a:stretch>
        </p:blipFill>
        <p:spPr>
          <a:xfrm>
            <a:off x="5626099" y="1330324"/>
            <a:ext cx="4304137" cy="4304137"/>
          </a:xfrm>
          <a:prstGeom prst="rect">
            <a:avLst/>
          </a:prstGeom>
        </p:spPr>
      </p:pic>
      <p:sp>
        <p:nvSpPr>
          <p:cNvPr id="5" name="Rectángulo 4"/>
          <p:cNvSpPr/>
          <p:nvPr/>
        </p:nvSpPr>
        <p:spPr>
          <a:xfrm>
            <a:off x="3229979" y="6488668"/>
            <a:ext cx="9096375" cy="369332"/>
          </a:xfrm>
          <a:prstGeom prst="rect">
            <a:avLst/>
          </a:prstGeom>
        </p:spPr>
        <p:txBody>
          <a:bodyPr wrap="square">
            <a:spAutoFit/>
          </a:bodyPr>
          <a:lstStyle/>
          <a:p>
            <a:r>
              <a:rPr lang="es-ES" dirty="0"/>
              <a:t>Imagen: https://www.un.org/sustainabledevelopment/es/sustainable-development-goals/</a:t>
            </a:r>
          </a:p>
        </p:txBody>
      </p:sp>
    </p:spTree>
    <p:extLst>
      <p:ext uri="{BB962C8B-B14F-4D97-AF65-F5344CB8AC3E}">
        <p14:creationId xmlns:p14="http://schemas.microsoft.com/office/powerpoint/2010/main" val="316196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INTRODUCCIÓN</a:t>
            </a:r>
          </a:p>
        </p:txBody>
      </p:sp>
      <p:sp>
        <p:nvSpPr>
          <p:cNvPr id="3" name="Marcador de contenido 2"/>
          <p:cNvSpPr>
            <a:spLocks noGrp="1"/>
          </p:cNvSpPr>
          <p:nvPr>
            <p:ph idx="1"/>
          </p:nvPr>
        </p:nvSpPr>
        <p:spPr/>
        <p:txBody>
          <a:bodyPr/>
          <a:lstStyle/>
          <a:p>
            <a:pPr>
              <a:lnSpc>
                <a:spcPct val="200000"/>
              </a:lnSpc>
            </a:pPr>
            <a:r>
              <a:rPr lang="es-ES" dirty="0"/>
              <a:t>Fundamentos e historia de la fisioterapia</a:t>
            </a:r>
          </a:p>
          <a:p>
            <a:pPr>
              <a:lnSpc>
                <a:spcPct val="200000"/>
              </a:lnSpc>
            </a:pPr>
            <a:r>
              <a:rPr lang="es-ES" dirty="0"/>
              <a:t>1er curso – 2º semestre</a:t>
            </a:r>
          </a:p>
          <a:p>
            <a:pPr>
              <a:lnSpc>
                <a:spcPct val="200000"/>
              </a:lnSpc>
            </a:pPr>
            <a:r>
              <a:rPr lang="es-ES" dirty="0"/>
              <a:t>50 alumnos </a:t>
            </a:r>
          </a:p>
          <a:p>
            <a:pPr>
              <a:lnSpc>
                <a:spcPct val="200000"/>
              </a:lnSpc>
            </a:pPr>
            <a:r>
              <a:rPr lang="es-ES" dirty="0"/>
              <a:t>Sin conocimientos previos sobre ODS</a:t>
            </a:r>
          </a:p>
        </p:txBody>
      </p:sp>
      <p:pic>
        <p:nvPicPr>
          <p:cNvPr id="4" name="Imagen 3"/>
          <p:cNvPicPr>
            <a:picLocks noChangeAspect="1"/>
          </p:cNvPicPr>
          <p:nvPr/>
        </p:nvPicPr>
        <p:blipFill>
          <a:blip r:embed="rId2"/>
          <a:stretch>
            <a:fillRect/>
          </a:stretch>
        </p:blipFill>
        <p:spPr>
          <a:xfrm>
            <a:off x="7710487" y="2781300"/>
            <a:ext cx="2143125" cy="2133600"/>
          </a:xfrm>
          <a:prstGeom prst="rect">
            <a:avLst/>
          </a:prstGeom>
        </p:spPr>
      </p:pic>
    </p:spTree>
    <p:extLst>
      <p:ext uri="{BB962C8B-B14F-4D97-AF65-F5344CB8AC3E}">
        <p14:creationId xmlns:p14="http://schemas.microsoft.com/office/powerpoint/2010/main" val="133758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OBJETIVO</a:t>
            </a:r>
          </a:p>
        </p:txBody>
      </p:sp>
      <p:sp>
        <p:nvSpPr>
          <p:cNvPr id="3" name="Marcador de contenido 2"/>
          <p:cNvSpPr>
            <a:spLocks noGrp="1"/>
          </p:cNvSpPr>
          <p:nvPr>
            <p:ph idx="1"/>
          </p:nvPr>
        </p:nvSpPr>
        <p:spPr/>
        <p:txBody>
          <a:bodyPr/>
          <a:lstStyle/>
          <a:p>
            <a:pPr>
              <a:lnSpc>
                <a:spcPct val="250000"/>
              </a:lnSpc>
            </a:pPr>
            <a:r>
              <a:rPr lang="es-ES" b="0" dirty="0"/>
              <a:t>Objetivo previo</a:t>
            </a:r>
          </a:p>
          <a:p>
            <a:r>
              <a:rPr lang="es-ES" dirty="0"/>
              <a:t>Objetivos general: dar a conocer los ODS a los estudiantes de la asignatura de Fundamentos e Historia de la Fisioterapia en el Grado de Fisioterapia de la UCA</a:t>
            </a:r>
          </a:p>
        </p:txBody>
      </p:sp>
    </p:spTree>
    <p:extLst>
      <p:ext uri="{BB962C8B-B14F-4D97-AF65-F5344CB8AC3E}">
        <p14:creationId xmlns:p14="http://schemas.microsoft.com/office/powerpoint/2010/main" val="207759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METODOLOGÍA</a:t>
            </a:r>
          </a:p>
        </p:txBody>
      </p:sp>
      <p:sp>
        <p:nvSpPr>
          <p:cNvPr id="3" name="Marcador de contenido 2"/>
          <p:cNvSpPr>
            <a:spLocks noGrp="1"/>
          </p:cNvSpPr>
          <p:nvPr>
            <p:ph idx="1"/>
          </p:nvPr>
        </p:nvSpPr>
        <p:spPr/>
        <p:txBody>
          <a:bodyPr/>
          <a:lstStyle/>
          <a:p>
            <a:r>
              <a:rPr lang="es-ES" dirty="0"/>
              <a:t>Campus virtual UCA</a:t>
            </a:r>
          </a:p>
          <a:p>
            <a:r>
              <a:rPr lang="es-ES" dirty="0"/>
              <a:t>Herramientas docentes</a:t>
            </a:r>
          </a:p>
          <a:p>
            <a:pPr lvl="1"/>
            <a:r>
              <a:rPr lang="es-ES" b="0" dirty="0"/>
              <a:t>Clase magistral</a:t>
            </a:r>
          </a:p>
          <a:p>
            <a:pPr lvl="1"/>
            <a:r>
              <a:rPr lang="es-ES" b="0" dirty="0"/>
              <a:t>Visualización de vídeos cortos</a:t>
            </a:r>
          </a:p>
          <a:p>
            <a:pPr lvl="1"/>
            <a:r>
              <a:rPr lang="es-ES" b="0" dirty="0"/>
              <a:t>Encuestas sin calificación:</a:t>
            </a:r>
          </a:p>
          <a:p>
            <a:pPr lvl="2"/>
            <a:r>
              <a:rPr lang="es-ES" b="0" dirty="0"/>
              <a:t>dificultades comprensión de las ODS</a:t>
            </a:r>
          </a:p>
          <a:p>
            <a:pPr lvl="2"/>
            <a:r>
              <a:rPr lang="es-ES" b="0" dirty="0"/>
              <a:t>conocimientos adquiridos</a:t>
            </a:r>
          </a:p>
          <a:p>
            <a:pPr lvl="2"/>
            <a:r>
              <a:rPr lang="es-ES" b="0" dirty="0"/>
              <a:t>encuesta final: comprensión de las ODS</a:t>
            </a:r>
          </a:p>
          <a:p>
            <a:pPr lvl="1"/>
            <a:r>
              <a:rPr lang="es-ES" b="0" dirty="0"/>
              <a:t>Trabajo en equipo.</a:t>
            </a:r>
            <a:endParaRPr lang="es-ES" dirty="0"/>
          </a:p>
        </p:txBody>
      </p:sp>
      <p:pic>
        <p:nvPicPr>
          <p:cNvPr id="4" name="Imagen 3"/>
          <p:cNvPicPr>
            <a:picLocks noChangeAspect="1"/>
          </p:cNvPicPr>
          <p:nvPr/>
        </p:nvPicPr>
        <p:blipFill rotWithShape="1">
          <a:blip r:embed="rId2"/>
          <a:srcRect t="8540" r="29157" b="5568"/>
          <a:stretch/>
        </p:blipFill>
        <p:spPr>
          <a:xfrm>
            <a:off x="6381750" y="2728070"/>
            <a:ext cx="5448300" cy="3715593"/>
          </a:xfrm>
          <a:prstGeom prst="rect">
            <a:avLst/>
          </a:prstGeom>
        </p:spPr>
      </p:pic>
    </p:spTree>
    <p:extLst>
      <p:ext uri="{BB962C8B-B14F-4D97-AF65-F5344CB8AC3E}">
        <p14:creationId xmlns:p14="http://schemas.microsoft.com/office/powerpoint/2010/main" val="319610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04975" y="433964"/>
            <a:ext cx="8496623" cy="5795385"/>
          </a:xfrm>
          <a:prstGeom prst="rect">
            <a:avLst/>
          </a:prstGeom>
        </p:spPr>
      </p:pic>
    </p:spTree>
    <p:extLst>
      <p:ext uri="{BB962C8B-B14F-4D97-AF65-F5344CB8AC3E}">
        <p14:creationId xmlns:p14="http://schemas.microsoft.com/office/powerpoint/2010/main" val="263111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0865" r="6582" b="27469"/>
          <a:stretch/>
        </p:blipFill>
        <p:spPr>
          <a:xfrm>
            <a:off x="474783" y="1723291"/>
            <a:ext cx="10392509" cy="3402375"/>
          </a:xfrm>
          <a:prstGeom prst="rect">
            <a:avLst/>
          </a:prstGeom>
        </p:spPr>
      </p:pic>
    </p:spTree>
    <p:extLst>
      <p:ext uri="{BB962C8B-B14F-4D97-AF65-F5344CB8AC3E}">
        <p14:creationId xmlns:p14="http://schemas.microsoft.com/office/powerpoint/2010/main" val="306973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p:txBody>
          <a:bodyPr/>
          <a:lstStyle/>
          <a:p>
            <a:pPr algn="ctr"/>
            <a:r>
              <a:rPr lang="es-ES" b="0" dirty="0"/>
              <a:t>GENERALES</a:t>
            </a:r>
          </a:p>
          <a:p>
            <a:pPr marL="0" indent="0" algn="ctr">
              <a:buNone/>
            </a:pPr>
            <a:endParaRPr lang="es-ES" b="0" dirty="0"/>
          </a:p>
          <a:p>
            <a:r>
              <a:rPr lang="es-ES" b="0" dirty="0"/>
              <a:t>N=aproximadamente 50% matriculados - muestra más amplia</a:t>
            </a:r>
          </a:p>
          <a:p>
            <a:pPr marL="0" indent="0">
              <a:buNone/>
            </a:pPr>
            <a:endParaRPr lang="es-ES" b="0" dirty="0"/>
          </a:p>
          <a:p>
            <a:r>
              <a:rPr lang="es-ES" b="0" dirty="0"/>
              <a:t>NO dudas ni debate - explicaciones y contenidos parecen ser suficientes para comprender los ODS y las actividades propuestas</a:t>
            </a:r>
          </a:p>
          <a:p>
            <a:pPr marL="0" indent="0">
              <a:buNone/>
            </a:pPr>
            <a:endParaRPr lang="es-ES" b="0" dirty="0"/>
          </a:p>
          <a:p>
            <a:endParaRPr lang="es-ES" b="0" dirty="0"/>
          </a:p>
          <a:p>
            <a:endParaRPr lang="es-ES" dirty="0"/>
          </a:p>
        </p:txBody>
      </p:sp>
    </p:spTree>
    <p:extLst>
      <p:ext uri="{BB962C8B-B14F-4D97-AF65-F5344CB8AC3E}">
        <p14:creationId xmlns:p14="http://schemas.microsoft.com/office/powerpoint/2010/main" val="418036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RESULTADOS</a:t>
            </a:r>
          </a:p>
        </p:txBody>
      </p:sp>
      <p:sp>
        <p:nvSpPr>
          <p:cNvPr id="3" name="Marcador de contenido 2"/>
          <p:cNvSpPr>
            <a:spLocks noGrp="1"/>
          </p:cNvSpPr>
          <p:nvPr>
            <p:ph idx="1"/>
          </p:nvPr>
        </p:nvSpPr>
        <p:spPr/>
        <p:txBody>
          <a:bodyPr>
            <a:normAutofit/>
          </a:bodyPr>
          <a:lstStyle/>
          <a:p>
            <a:pPr algn="ctr"/>
            <a:r>
              <a:rPr lang="es-ES" b="0" dirty="0"/>
              <a:t>ESPECÍFICOS</a:t>
            </a:r>
          </a:p>
          <a:p>
            <a:pPr marL="228600" lvl="1">
              <a:spcBef>
                <a:spcPts val="1000"/>
              </a:spcBef>
            </a:pPr>
            <a:r>
              <a:rPr lang="es-ES" b="0" dirty="0"/>
              <a:t>Valore el </a:t>
            </a:r>
            <a:r>
              <a:rPr lang="es-ES" dirty="0"/>
              <a:t>grado de dificultad </a:t>
            </a:r>
            <a:r>
              <a:rPr lang="es-ES" b="0" dirty="0"/>
              <a:t>que cree que va a tener en la comprensión de los contenidos y/o en la adquisición de competencias asociadas a las ODS fue:</a:t>
            </a:r>
          </a:p>
          <a:p>
            <a:pPr lvl="1"/>
            <a:r>
              <a:rPr lang="es-ES" b="0" dirty="0"/>
              <a:t>ninguna dificultad (3,9%)</a:t>
            </a:r>
          </a:p>
          <a:p>
            <a:pPr lvl="1"/>
            <a:r>
              <a:rPr lang="es-ES" b="0" dirty="0"/>
              <a:t>poca dificultad (34,6%) </a:t>
            </a:r>
          </a:p>
          <a:p>
            <a:pPr lvl="1"/>
            <a:r>
              <a:rPr lang="es-ES" b="0" dirty="0"/>
              <a:t>dificultad media (61,5%)</a:t>
            </a:r>
          </a:p>
          <a:p>
            <a:pPr lvl="1"/>
            <a:r>
              <a:rPr lang="es-ES" b="0" dirty="0"/>
              <a:t>bastante o mucha dificultad (0%)</a:t>
            </a:r>
          </a:p>
          <a:p>
            <a:pPr marL="228600" lvl="1">
              <a:spcBef>
                <a:spcPts val="1000"/>
              </a:spcBef>
            </a:pPr>
            <a:r>
              <a:rPr lang="es-ES" b="0" dirty="0"/>
              <a:t>Estos resultados indican que los estudiantes no perciben los ODS como conocimiento de difícil acceso o comprensión.  </a:t>
            </a:r>
          </a:p>
          <a:p>
            <a:endParaRPr lang="es-ES" dirty="0"/>
          </a:p>
        </p:txBody>
      </p:sp>
    </p:spTree>
    <p:extLst>
      <p:ext uri="{BB962C8B-B14F-4D97-AF65-F5344CB8AC3E}">
        <p14:creationId xmlns:p14="http://schemas.microsoft.com/office/powerpoint/2010/main" val="29767031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731</Words>
  <Application>Microsoft Office PowerPoint</Application>
  <PresentationFormat>Panorámica</PresentationFormat>
  <Paragraphs>75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“Implementación de las Estrategias de Desarrollo Sostenible en la asignatura de FUNDAMENTOS E HISTORIA DE LA FISIOTERAPIA del Título de Grado en Fisioterapia de la Universidad de Cádiz”</vt:lpstr>
      <vt:lpstr>Índice </vt:lpstr>
      <vt:lpstr>INTRODUCCIÓN</vt:lpstr>
      <vt:lpstr>OBJETIVO</vt:lpstr>
      <vt:lpstr>METODOLOGÍA</vt:lpstr>
      <vt:lpstr>Presentación de PowerPoint</vt:lpstr>
      <vt:lpstr>Presentación de PowerPoint</vt:lpstr>
      <vt:lpstr>RESULTADOS</vt:lpstr>
      <vt:lpstr>RESULTADOS</vt:lpstr>
      <vt:lpstr>RESULTADOS</vt:lpstr>
      <vt:lpstr>RESULTADOS</vt:lpstr>
      <vt:lpstr>RESULTADOS</vt:lpstr>
      <vt:lpstr>RESULTADOS</vt:lpstr>
      <vt:lpstr>“Implementación de las Estrategias de Desarrollo Sostenible en la asignatura de FUNDAMENTOS E HISTORIA DE LA FISIOTERAPIA del Título de Grado en Fisioterapia de la Universidad de Cádiz”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Gloria Gonzalez</cp:lastModifiedBy>
  <cp:revision>11</cp:revision>
  <dcterms:created xsi:type="dcterms:W3CDTF">2023-06-22T08:55:53Z</dcterms:created>
  <dcterms:modified xsi:type="dcterms:W3CDTF">2023-06-30T10:35:17Z</dcterms:modified>
</cp:coreProperties>
</file>