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1" r:id="rId9"/>
    <p:sldId id="268" r:id="rId10"/>
    <p:sldId id="269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41D868-BD47-4AD9-A404-90B4921FD4BC}" type="doc">
      <dgm:prSet loTypeId="urn:microsoft.com/office/officeart/2005/8/layout/venn1" loCatId="relationship" qsTypeId="urn:microsoft.com/office/officeart/2005/8/quickstyle/3d4" qsCatId="3D" csTypeId="urn:microsoft.com/office/officeart/2005/8/colors/colorful3" csCatId="colorful" phldr="1"/>
      <dgm:spPr/>
    </dgm:pt>
    <dgm:pt modelId="{7090E556-252B-4EFA-B8A0-6C46574DE14D}">
      <dgm:prSet phldrT="[Texto]" custT="1"/>
      <dgm:spPr/>
      <dgm:t>
        <a:bodyPr/>
        <a:lstStyle/>
        <a:p>
          <a:r>
            <a:rPr lang="es-ES" sz="1600" dirty="0" smtClean="0">
              <a:latin typeface="Calibri" panose="020F0502020204030204" pitchFamily="34" charset="0"/>
            </a:rPr>
            <a:t>TMA</a:t>
          </a:r>
          <a:endParaRPr lang="es-ES" sz="1600" dirty="0">
            <a:latin typeface="Calibri" panose="020F0502020204030204" pitchFamily="34" charset="0"/>
          </a:endParaRPr>
        </a:p>
      </dgm:t>
    </dgm:pt>
    <dgm:pt modelId="{B5EF9927-8B1A-4446-838F-2686167B7163}" type="parTrans" cxnId="{7BD393E0-BA4F-42A2-BD32-28D8FA788A98}">
      <dgm:prSet/>
      <dgm:spPr/>
      <dgm:t>
        <a:bodyPr/>
        <a:lstStyle/>
        <a:p>
          <a:endParaRPr lang="es-ES"/>
        </a:p>
      </dgm:t>
    </dgm:pt>
    <dgm:pt modelId="{2918299D-8C7D-4E81-BA5D-D301540B2812}" type="sibTrans" cxnId="{7BD393E0-BA4F-42A2-BD32-28D8FA788A98}">
      <dgm:prSet/>
      <dgm:spPr/>
      <dgm:t>
        <a:bodyPr/>
        <a:lstStyle/>
        <a:p>
          <a:endParaRPr lang="es-ES"/>
        </a:p>
      </dgm:t>
    </dgm:pt>
    <dgm:pt modelId="{71680864-1DA9-4D32-9106-B648231E6BB8}">
      <dgm:prSet phldrT="[Texto]" custT="1"/>
      <dgm:spPr/>
      <dgm:t>
        <a:bodyPr/>
        <a:lstStyle/>
        <a:p>
          <a:r>
            <a:rPr lang="es-ES" sz="1600" dirty="0" smtClean="0">
              <a:latin typeface="Calibri" panose="020F0502020204030204" pitchFamily="34" charset="0"/>
            </a:rPr>
            <a:t>FA</a:t>
          </a:r>
          <a:endParaRPr lang="es-ES" sz="1600" dirty="0">
            <a:latin typeface="Calibri" panose="020F0502020204030204" pitchFamily="34" charset="0"/>
          </a:endParaRPr>
        </a:p>
      </dgm:t>
    </dgm:pt>
    <dgm:pt modelId="{9A9406F2-6F7B-456A-867D-62D93926D562}" type="parTrans" cxnId="{C64850C8-3069-407C-B78C-EC294BA76AD4}">
      <dgm:prSet/>
      <dgm:spPr/>
      <dgm:t>
        <a:bodyPr/>
        <a:lstStyle/>
        <a:p>
          <a:endParaRPr lang="es-ES"/>
        </a:p>
      </dgm:t>
    </dgm:pt>
    <dgm:pt modelId="{2EB510C2-653F-47F1-85AC-1268435208FE}" type="sibTrans" cxnId="{C64850C8-3069-407C-B78C-EC294BA76AD4}">
      <dgm:prSet/>
      <dgm:spPr/>
      <dgm:t>
        <a:bodyPr/>
        <a:lstStyle/>
        <a:p>
          <a:endParaRPr lang="es-ES"/>
        </a:p>
      </dgm:t>
    </dgm:pt>
    <dgm:pt modelId="{F78D2688-75E9-465C-97DC-D8E2A9BC49D7}">
      <dgm:prSet phldrT="[Texto]" custT="1"/>
      <dgm:spPr/>
      <dgm:t>
        <a:bodyPr/>
        <a:lstStyle/>
        <a:p>
          <a:r>
            <a:rPr lang="es-ES" sz="1600" dirty="0" smtClean="0">
              <a:latin typeface="Calibri" panose="020F0502020204030204" pitchFamily="34" charset="0"/>
            </a:rPr>
            <a:t>QF</a:t>
          </a:r>
          <a:endParaRPr lang="es-ES" sz="1600" dirty="0">
            <a:latin typeface="Calibri" panose="020F0502020204030204" pitchFamily="34" charset="0"/>
          </a:endParaRPr>
        </a:p>
      </dgm:t>
    </dgm:pt>
    <dgm:pt modelId="{8E6B04DB-1812-43D8-AC71-41F987D9D8EB}" type="parTrans" cxnId="{8C8CF6DE-60D6-4528-AEC5-A223F0DDB67A}">
      <dgm:prSet/>
      <dgm:spPr/>
      <dgm:t>
        <a:bodyPr/>
        <a:lstStyle/>
        <a:p>
          <a:endParaRPr lang="es-ES"/>
        </a:p>
      </dgm:t>
    </dgm:pt>
    <dgm:pt modelId="{7A15F3A9-C0A6-4603-AB5E-2D0F607D0CB1}" type="sibTrans" cxnId="{8C8CF6DE-60D6-4528-AEC5-A223F0DDB67A}">
      <dgm:prSet/>
      <dgm:spPr/>
      <dgm:t>
        <a:bodyPr/>
        <a:lstStyle/>
        <a:p>
          <a:endParaRPr lang="es-ES"/>
        </a:p>
      </dgm:t>
    </dgm:pt>
    <dgm:pt modelId="{AF0DD834-D6CB-417B-8EBA-6DF536E6DA76}">
      <dgm:prSet phldrT="[Texto]" custT="1"/>
      <dgm:spPr/>
      <dgm:t>
        <a:bodyPr/>
        <a:lstStyle/>
        <a:p>
          <a:r>
            <a:rPr lang="es-ES" sz="1600" dirty="0" smtClean="0">
              <a:latin typeface="Calibri" panose="020F0502020204030204" pitchFamily="34" charset="0"/>
            </a:rPr>
            <a:t>QA</a:t>
          </a:r>
          <a:endParaRPr lang="es-ES" sz="1600" dirty="0">
            <a:latin typeface="Calibri" panose="020F0502020204030204" pitchFamily="34" charset="0"/>
          </a:endParaRPr>
        </a:p>
      </dgm:t>
    </dgm:pt>
    <dgm:pt modelId="{08D35B51-8931-4FC7-834E-1784C701C8D7}" type="parTrans" cxnId="{FD09E10D-48EE-423B-885D-9CE2D0F37442}">
      <dgm:prSet/>
      <dgm:spPr/>
      <dgm:t>
        <a:bodyPr/>
        <a:lstStyle/>
        <a:p>
          <a:endParaRPr lang="es-ES"/>
        </a:p>
      </dgm:t>
    </dgm:pt>
    <dgm:pt modelId="{F4373E4E-8EC7-4DF3-92F4-02CD52723AA3}" type="sibTrans" cxnId="{FD09E10D-48EE-423B-885D-9CE2D0F37442}">
      <dgm:prSet/>
      <dgm:spPr/>
      <dgm:t>
        <a:bodyPr/>
        <a:lstStyle/>
        <a:p>
          <a:endParaRPr lang="es-ES"/>
        </a:p>
      </dgm:t>
    </dgm:pt>
    <dgm:pt modelId="{E971D7E0-762B-4637-9426-1042101F5E44}" type="pres">
      <dgm:prSet presAssocID="{E941D868-BD47-4AD9-A404-90B4921FD4BC}" presName="compositeShape" presStyleCnt="0">
        <dgm:presLayoutVars>
          <dgm:chMax val="7"/>
          <dgm:dir/>
          <dgm:resizeHandles val="exact"/>
        </dgm:presLayoutVars>
      </dgm:prSet>
      <dgm:spPr/>
    </dgm:pt>
    <dgm:pt modelId="{FFCF98B6-0CCF-48DF-A7A9-6821E32DC86A}" type="pres">
      <dgm:prSet presAssocID="{7090E556-252B-4EFA-B8A0-6C46574DE14D}" presName="circ1" presStyleLbl="vennNode1" presStyleIdx="0" presStyleCnt="4"/>
      <dgm:spPr/>
      <dgm:t>
        <a:bodyPr/>
        <a:lstStyle/>
        <a:p>
          <a:endParaRPr lang="es-ES"/>
        </a:p>
      </dgm:t>
    </dgm:pt>
    <dgm:pt modelId="{43B21795-50C5-43CA-8537-571D2DB1B6F8}" type="pres">
      <dgm:prSet presAssocID="{7090E556-252B-4EFA-B8A0-6C46574DE14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2D6AE5-60EC-4AD3-8FDD-A0BA46E75A13}" type="pres">
      <dgm:prSet presAssocID="{71680864-1DA9-4D32-9106-B648231E6BB8}" presName="circ2" presStyleLbl="vennNode1" presStyleIdx="1" presStyleCnt="4"/>
      <dgm:spPr/>
      <dgm:t>
        <a:bodyPr/>
        <a:lstStyle/>
        <a:p>
          <a:endParaRPr lang="es-ES"/>
        </a:p>
      </dgm:t>
    </dgm:pt>
    <dgm:pt modelId="{3A0E069B-3242-4C2A-B3DF-0E662E1745ED}" type="pres">
      <dgm:prSet presAssocID="{71680864-1DA9-4D32-9106-B648231E6BB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475BA7-3941-4B88-B39B-A445F4D1633D}" type="pres">
      <dgm:prSet presAssocID="{F78D2688-75E9-465C-97DC-D8E2A9BC49D7}" presName="circ3" presStyleLbl="vennNode1" presStyleIdx="2" presStyleCnt="4"/>
      <dgm:spPr/>
      <dgm:t>
        <a:bodyPr/>
        <a:lstStyle/>
        <a:p>
          <a:endParaRPr lang="es-ES"/>
        </a:p>
      </dgm:t>
    </dgm:pt>
    <dgm:pt modelId="{39FBC67D-BB1A-40D0-BFC0-94FF9649710C}" type="pres">
      <dgm:prSet presAssocID="{F78D2688-75E9-465C-97DC-D8E2A9BC49D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14C361-FFC0-4D81-B042-06ED734EBFC8}" type="pres">
      <dgm:prSet presAssocID="{AF0DD834-D6CB-417B-8EBA-6DF536E6DA76}" presName="circ4" presStyleLbl="vennNode1" presStyleIdx="3" presStyleCnt="4"/>
      <dgm:spPr/>
      <dgm:t>
        <a:bodyPr/>
        <a:lstStyle/>
        <a:p>
          <a:endParaRPr lang="es-ES"/>
        </a:p>
      </dgm:t>
    </dgm:pt>
    <dgm:pt modelId="{8FDF1C35-8EAB-4B27-804A-E109C1F303B3}" type="pres">
      <dgm:prSet presAssocID="{AF0DD834-D6CB-417B-8EBA-6DF536E6DA7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BD393E0-BA4F-42A2-BD32-28D8FA788A98}" srcId="{E941D868-BD47-4AD9-A404-90B4921FD4BC}" destId="{7090E556-252B-4EFA-B8A0-6C46574DE14D}" srcOrd="0" destOrd="0" parTransId="{B5EF9927-8B1A-4446-838F-2686167B7163}" sibTransId="{2918299D-8C7D-4E81-BA5D-D301540B2812}"/>
    <dgm:cxn modelId="{95B6DFE8-86F6-4E02-8586-C4040008D532}" type="presOf" srcId="{F78D2688-75E9-465C-97DC-D8E2A9BC49D7}" destId="{A6475BA7-3941-4B88-B39B-A445F4D1633D}" srcOrd="0" destOrd="0" presId="urn:microsoft.com/office/officeart/2005/8/layout/venn1"/>
    <dgm:cxn modelId="{464F04DD-973B-4CA3-B85B-0B3177CC59A7}" type="presOf" srcId="{71680864-1DA9-4D32-9106-B648231E6BB8}" destId="{3A0E069B-3242-4C2A-B3DF-0E662E1745ED}" srcOrd="1" destOrd="0" presId="urn:microsoft.com/office/officeart/2005/8/layout/venn1"/>
    <dgm:cxn modelId="{86E01FA8-677B-42D5-84C8-BA27501A35B0}" type="presOf" srcId="{AF0DD834-D6CB-417B-8EBA-6DF536E6DA76}" destId="{8FDF1C35-8EAB-4B27-804A-E109C1F303B3}" srcOrd="1" destOrd="0" presId="urn:microsoft.com/office/officeart/2005/8/layout/venn1"/>
    <dgm:cxn modelId="{62A84534-7227-4687-B39D-EE2F5AF4BC8F}" type="presOf" srcId="{AF0DD834-D6CB-417B-8EBA-6DF536E6DA76}" destId="{8914C361-FFC0-4D81-B042-06ED734EBFC8}" srcOrd="0" destOrd="0" presId="urn:microsoft.com/office/officeart/2005/8/layout/venn1"/>
    <dgm:cxn modelId="{EE50A3D0-5C45-4611-82E9-20509C2E0462}" type="presOf" srcId="{F78D2688-75E9-465C-97DC-D8E2A9BC49D7}" destId="{39FBC67D-BB1A-40D0-BFC0-94FF9649710C}" srcOrd="1" destOrd="0" presId="urn:microsoft.com/office/officeart/2005/8/layout/venn1"/>
    <dgm:cxn modelId="{FB9EBC60-FEDC-4136-B87A-5A51BB5725C0}" type="presOf" srcId="{7090E556-252B-4EFA-B8A0-6C46574DE14D}" destId="{FFCF98B6-0CCF-48DF-A7A9-6821E32DC86A}" srcOrd="0" destOrd="0" presId="urn:microsoft.com/office/officeart/2005/8/layout/venn1"/>
    <dgm:cxn modelId="{FD09E10D-48EE-423B-885D-9CE2D0F37442}" srcId="{E941D868-BD47-4AD9-A404-90B4921FD4BC}" destId="{AF0DD834-D6CB-417B-8EBA-6DF536E6DA76}" srcOrd="3" destOrd="0" parTransId="{08D35B51-8931-4FC7-834E-1784C701C8D7}" sibTransId="{F4373E4E-8EC7-4DF3-92F4-02CD52723AA3}"/>
    <dgm:cxn modelId="{2B7DBEFE-82DE-4690-BCFE-AE016778DD17}" type="presOf" srcId="{71680864-1DA9-4D32-9106-B648231E6BB8}" destId="{022D6AE5-60EC-4AD3-8FDD-A0BA46E75A13}" srcOrd="0" destOrd="0" presId="urn:microsoft.com/office/officeart/2005/8/layout/venn1"/>
    <dgm:cxn modelId="{8C8CF6DE-60D6-4528-AEC5-A223F0DDB67A}" srcId="{E941D868-BD47-4AD9-A404-90B4921FD4BC}" destId="{F78D2688-75E9-465C-97DC-D8E2A9BC49D7}" srcOrd="2" destOrd="0" parTransId="{8E6B04DB-1812-43D8-AC71-41F987D9D8EB}" sibTransId="{7A15F3A9-C0A6-4603-AB5E-2D0F607D0CB1}"/>
    <dgm:cxn modelId="{C64850C8-3069-407C-B78C-EC294BA76AD4}" srcId="{E941D868-BD47-4AD9-A404-90B4921FD4BC}" destId="{71680864-1DA9-4D32-9106-B648231E6BB8}" srcOrd="1" destOrd="0" parTransId="{9A9406F2-6F7B-456A-867D-62D93926D562}" sibTransId="{2EB510C2-653F-47F1-85AC-1268435208FE}"/>
    <dgm:cxn modelId="{ADE8BADC-1B52-4148-825E-E29F673940AC}" type="presOf" srcId="{7090E556-252B-4EFA-B8A0-6C46574DE14D}" destId="{43B21795-50C5-43CA-8537-571D2DB1B6F8}" srcOrd="1" destOrd="0" presId="urn:microsoft.com/office/officeart/2005/8/layout/venn1"/>
    <dgm:cxn modelId="{2D9D8F8F-E4EE-4686-BF92-75DDA582BC38}" type="presOf" srcId="{E941D868-BD47-4AD9-A404-90B4921FD4BC}" destId="{E971D7E0-762B-4637-9426-1042101F5E44}" srcOrd="0" destOrd="0" presId="urn:microsoft.com/office/officeart/2005/8/layout/venn1"/>
    <dgm:cxn modelId="{29B48037-66C1-4330-957A-D6FF286B56EE}" type="presParOf" srcId="{E971D7E0-762B-4637-9426-1042101F5E44}" destId="{FFCF98B6-0CCF-48DF-A7A9-6821E32DC86A}" srcOrd="0" destOrd="0" presId="urn:microsoft.com/office/officeart/2005/8/layout/venn1"/>
    <dgm:cxn modelId="{BF2B03D8-BBB6-4E79-A07B-2D803C105411}" type="presParOf" srcId="{E971D7E0-762B-4637-9426-1042101F5E44}" destId="{43B21795-50C5-43CA-8537-571D2DB1B6F8}" srcOrd="1" destOrd="0" presId="urn:microsoft.com/office/officeart/2005/8/layout/venn1"/>
    <dgm:cxn modelId="{EDD8D26D-B3E3-48E3-BF57-497041E2539F}" type="presParOf" srcId="{E971D7E0-762B-4637-9426-1042101F5E44}" destId="{022D6AE5-60EC-4AD3-8FDD-A0BA46E75A13}" srcOrd="2" destOrd="0" presId="urn:microsoft.com/office/officeart/2005/8/layout/venn1"/>
    <dgm:cxn modelId="{5228ECBC-5BA8-40FD-B256-C480B2D62D25}" type="presParOf" srcId="{E971D7E0-762B-4637-9426-1042101F5E44}" destId="{3A0E069B-3242-4C2A-B3DF-0E662E1745ED}" srcOrd="3" destOrd="0" presId="urn:microsoft.com/office/officeart/2005/8/layout/venn1"/>
    <dgm:cxn modelId="{A51DB40D-F028-45BF-9857-817875456484}" type="presParOf" srcId="{E971D7E0-762B-4637-9426-1042101F5E44}" destId="{A6475BA7-3941-4B88-B39B-A445F4D1633D}" srcOrd="4" destOrd="0" presId="urn:microsoft.com/office/officeart/2005/8/layout/venn1"/>
    <dgm:cxn modelId="{051919A8-7DC5-4361-8914-1573101DB7F5}" type="presParOf" srcId="{E971D7E0-762B-4637-9426-1042101F5E44}" destId="{39FBC67D-BB1A-40D0-BFC0-94FF9649710C}" srcOrd="5" destOrd="0" presId="urn:microsoft.com/office/officeart/2005/8/layout/venn1"/>
    <dgm:cxn modelId="{628CBF77-519B-4D4B-AA05-2806BF61EBF9}" type="presParOf" srcId="{E971D7E0-762B-4637-9426-1042101F5E44}" destId="{8914C361-FFC0-4D81-B042-06ED734EBFC8}" srcOrd="6" destOrd="0" presId="urn:microsoft.com/office/officeart/2005/8/layout/venn1"/>
    <dgm:cxn modelId="{8394BC28-36E8-496C-A3E5-C2BF95B16D1B}" type="presParOf" srcId="{E971D7E0-762B-4637-9426-1042101F5E44}" destId="{8FDF1C35-8EAB-4B27-804A-E109C1F303B3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F98B6-0CCF-48DF-A7A9-6821E32DC86A}">
      <dsp:nvSpPr>
        <dsp:cNvPr id="0" name=""/>
        <dsp:cNvSpPr/>
      </dsp:nvSpPr>
      <dsp:spPr>
        <a:xfrm>
          <a:off x="900099" y="18001"/>
          <a:ext cx="936104" cy="93610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Calibri" panose="020F0502020204030204" pitchFamily="34" charset="0"/>
            </a:rPr>
            <a:t>TMA</a:t>
          </a:r>
          <a:endParaRPr lang="es-ES" sz="1600" kern="1200" dirty="0">
            <a:latin typeface="Calibri" panose="020F0502020204030204" pitchFamily="34" charset="0"/>
          </a:endParaRPr>
        </a:p>
      </dsp:txBody>
      <dsp:txXfrm>
        <a:off x="1008112" y="144015"/>
        <a:ext cx="720080" cy="297033"/>
      </dsp:txXfrm>
    </dsp:sp>
    <dsp:sp modelId="{022D6AE5-60EC-4AD3-8FDD-A0BA46E75A13}">
      <dsp:nvSpPr>
        <dsp:cNvPr id="0" name=""/>
        <dsp:cNvSpPr/>
      </dsp:nvSpPr>
      <dsp:spPr>
        <a:xfrm>
          <a:off x="1314145" y="432047"/>
          <a:ext cx="936104" cy="936104"/>
        </a:xfrm>
        <a:prstGeom prst="ellipse">
          <a:avLst/>
        </a:prstGeom>
        <a:solidFill>
          <a:schemeClr val="accent3">
            <a:alpha val="50000"/>
            <a:hueOff val="5119456"/>
            <a:satOff val="-23529"/>
            <a:lumOff val="549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Calibri" panose="020F0502020204030204" pitchFamily="34" charset="0"/>
            </a:rPr>
            <a:t>FA</a:t>
          </a:r>
          <a:endParaRPr lang="es-ES" sz="1600" kern="1200" dirty="0">
            <a:latin typeface="Calibri" panose="020F0502020204030204" pitchFamily="34" charset="0"/>
          </a:endParaRPr>
        </a:p>
      </dsp:txBody>
      <dsp:txXfrm>
        <a:off x="1818202" y="540059"/>
        <a:ext cx="360040" cy="720080"/>
      </dsp:txXfrm>
    </dsp:sp>
    <dsp:sp modelId="{A6475BA7-3941-4B88-B39B-A445F4D1633D}">
      <dsp:nvSpPr>
        <dsp:cNvPr id="0" name=""/>
        <dsp:cNvSpPr/>
      </dsp:nvSpPr>
      <dsp:spPr>
        <a:xfrm>
          <a:off x="900099" y="846094"/>
          <a:ext cx="936104" cy="936104"/>
        </a:xfrm>
        <a:prstGeom prst="ellipse">
          <a:avLst/>
        </a:prstGeom>
        <a:solidFill>
          <a:schemeClr val="accent3">
            <a:alpha val="50000"/>
            <a:hueOff val="10238912"/>
            <a:satOff val="-47059"/>
            <a:lumOff val="1098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Calibri" panose="020F0502020204030204" pitchFamily="34" charset="0"/>
            </a:rPr>
            <a:t>QF</a:t>
          </a:r>
          <a:endParaRPr lang="es-ES" sz="1600" kern="1200" dirty="0">
            <a:latin typeface="Calibri" panose="020F0502020204030204" pitchFamily="34" charset="0"/>
          </a:endParaRPr>
        </a:p>
      </dsp:txBody>
      <dsp:txXfrm>
        <a:off x="1008112" y="1359150"/>
        <a:ext cx="720080" cy="297033"/>
      </dsp:txXfrm>
    </dsp:sp>
    <dsp:sp modelId="{8914C361-FFC0-4D81-B042-06ED734EBFC8}">
      <dsp:nvSpPr>
        <dsp:cNvPr id="0" name=""/>
        <dsp:cNvSpPr/>
      </dsp:nvSpPr>
      <dsp:spPr>
        <a:xfrm>
          <a:off x="486053" y="432047"/>
          <a:ext cx="936104" cy="936104"/>
        </a:xfrm>
        <a:prstGeom prst="ellipse">
          <a:avLst/>
        </a:prstGeom>
        <a:solidFill>
          <a:schemeClr val="accent3">
            <a:alpha val="50000"/>
            <a:hueOff val="15358367"/>
            <a:satOff val="-70588"/>
            <a:lumOff val="1647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Calibri" panose="020F0502020204030204" pitchFamily="34" charset="0"/>
            </a:rPr>
            <a:t>QA</a:t>
          </a:r>
          <a:endParaRPr lang="es-ES" sz="1600" kern="1200" dirty="0">
            <a:latin typeface="Calibri" panose="020F0502020204030204" pitchFamily="34" charset="0"/>
          </a:endParaRPr>
        </a:p>
      </dsp:txBody>
      <dsp:txXfrm>
        <a:off x="558061" y="540059"/>
        <a:ext cx="360040" cy="720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1DC8-440B-450D-98C2-F7D61C18DFED}" type="datetimeFigureOut">
              <a:rPr lang="es-ES" smtClean="0"/>
              <a:t>30/06/2023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1A89-1A2F-4C14-901B-8026DF3952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1DC8-440B-450D-98C2-F7D61C18DFED}" type="datetimeFigureOut">
              <a:rPr lang="es-ES" smtClean="0"/>
              <a:t>30/06/2023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1A89-1A2F-4C14-901B-8026DF3952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1DC8-440B-450D-98C2-F7D61C18DFED}" type="datetimeFigureOut">
              <a:rPr lang="es-ES" smtClean="0"/>
              <a:t>30/06/2023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1A89-1A2F-4C14-901B-8026DF39526A}" type="slidenum">
              <a:rPr lang="es-ES" smtClean="0"/>
              <a:t>‹Nº›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1DC8-440B-450D-98C2-F7D61C18DFED}" type="datetimeFigureOut">
              <a:rPr lang="es-ES" smtClean="0"/>
              <a:t>30/06/2023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1A89-1A2F-4C14-901B-8026DF39526A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1DC8-440B-450D-98C2-F7D61C18DFED}" type="datetimeFigureOut">
              <a:rPr lang="es-ES" smtClean="0"/>
              <a:t>30/06/2023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1A89-1A2F-4C14-901B-8026DF3952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1DC8-440B-450D-98C2-F7D61C18DFED}" type="datetimeFigureOut">
              <a:rPr lang="es-ES" smtClean="0"/>
              <a:t>30/06/2023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1A89-1A2F-4C14-901B-8026DF39526A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1DC8-440B-450D-98C2-F7D61C18DFED}" type="datetimeFigureOut">
              <a:rPr lang="es-ES" smtClean="0"/>
              <a:t>30/06/2023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1A89-1A2F-4C14-901B-8026DF3952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1DC8-440B-450D-98C2-F7D61C18DFED}" type="datetimeFigureOut">
              <a:rPr lang="es-ES" smtClean="0"/>
              <a:t>30/06/2023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1A89-1A2F-4C14-901B-8026DF3952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1DC8-440B-450D-98C2-F7D61C18DFED}" type="datetimeFigureOut">
              <a:rPr lang="es-ES" smtClean="0"/>
              <a:t>30/06/2023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1A89-1A2F-4C14-901B-8026DF3952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1DC8-440B-450D-98C2-F7D61C18DFED}" type="datetimeFigureOut">
              <a:rPr lang="es-ES" smtClean="0"/>
              <a:t>30/06/2023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1A89-1A2F-4C14-901B-8026DF39526A}" type="slidenum">
              <a:rPr lang="es-ES" smtClean="0"/>
              <a:t>‹Nº›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1DC8-440B-450D-98C2-F7D61C18DFED}" type="datetimeFigureOut">
              <a:rPr lang="es-ES" smtClean="0"/>
              <a:t>30/06/2023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1A89-1A2F-4C14-901B-8026DF39526A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AAC1DC8-440B-450D-98C2-F7D61C18DFED}" type="datetimeFigureOut">
              <a:rPr lang="es-ES" smtClean="0"/>
              <a:t>30/06/2023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44F1A89-1A2F-4C14-901B-8026DF39526A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556793"/>
            <a:ext cx="7772400" cy="1944215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chemeClr val="tx1"/>
                </a:solidFill>
              </a:rPr>
              <a:t>I JORNADAS DE DIFUSIÓN DE PROYECTOS RELACIONADOS CON LA SOSTENIBILIDAD Y CON LA IMPLEMENTACIÓN DE LOS ODS EN LA DOCENCIA REGLADA DE LA UCA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gabcomunicacion.uca.es/wp-content/uploads/2017/05/Logo-V2-Color-Imprsi%C3%B3n-100x133-mm-jpg.jpg?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89968"/>
            <a:ext cx="899922" cy="119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755576" y="3933056"/>
            <a:ext cx="7772400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ES" sz="2400" b="1" dirty="0" smtClean="0">
                <a:solidFill>
                  <a:schemeClr val="tx1"/>
                </a:solidFill>
              </a:rPr>
              <a:t>Asignatura:</a:t>
            </a:r>
            <a:r>
              <a:rPr lang="es-ES" sz="2400" dirty="0" smtClean="0">
                <a:solidFill>
                  <a:schemeClr val="tx1"/>
                </a:solidFill>
              </a:rPr>
              <a:t> Evaluación de la Contaminación Ambiental</a:t>
            </a:r>
          </a:p>
          <a:p>
            <a:pPr algn="l"/>
            <a:r>
              <a:rPr lang="es-ES" sz="2400" b="1" dirty="0" smtClean="0">
                <a:solidFill>
                  <a:schemeClr val="tx1"/>
                </a:solidFill>
              </a:rPr>
              <a:t>Curso:</a:t>
            </a:r>
            <a:r>
              <a:rPr lang="es-ES" sz="2400" dirty="0" smtClean="0">
                <a:solidFill>
                  <a:schemeClr val="tx1"/>
                </a:solidFill>
              </a:rPr>
              <a:t> 3º</a:t>
            </a:r>
          </a:p>
          <a:p>
            <a:pPr algn="l"/>
            <a:r>
              <a:rPr lang="es-ES" sz="2400" b="1" dirty="0" smtClean="0">
                <a:solidFill>
                  <a:schemeClr val="tx1"/>
                </a:solidFill>
              </a:rPr>
              <a:t>Grado: </a:t>
            </a:r>
            <a:r>
              <a:rPr lang="es-ES" sz="2400" dirty="0" smtClean="0">
                <a:solidFill>
                  <a:schemeClr val="tx1"/>
                </a:solidFill>
              </a:rPr>
              <a:t>Ciencias Ambientales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8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99592" y="404664"/>
            <a:ext cx="7416823" cy="723777"/>
          </a:xfrm>
        </p:spPr>
        <p:txBody>
          <a:bodyPr>
            <a:noAutofit/>
          </a:bodyPr>
          <a:lstStyle/>
          <a:p>
            <a:r>
              <a:rPr lang="es-ES" sz="3200" dirty="0" smtClean="0"/>
              <a:t>DESARROLLO DE LA ACTIVIDAD</a:t>
            </a:r>
            <a:endParaRPr lang="es-ES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773011" y="1268760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latin typeface="Calibri" panose="020F0502020204030204" pitchFamily="34" charset="0"/>
              </a:rPr>
              <a:t>Exposición. </a:t>
            </a:r>
            <a:r>
              <a:rPr lang="es-ES_tradnl" dirty="0" smtClean="0">
                <a:latin typeface="Calibri" panose="020F0502020204030204" pitchFamily="34" charset="0"/>
              </a:rPr>
              <a:t>Hall Facultad Ciencias del Mar y Ambientales</a:t>
            </a:r>
            <a:endParaRPr lang="es-ES" sz="16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4" y="1638718"/>
            <a:ext cx="2199631" cy="293414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981" y="1781539"/>
            <a:ext cx="2199631" cy="29341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05" y="3789040"/>
            <a:ext cx="2199631" cy="29341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59" y="1757322"/>
            <a:ext cx="2934143" cy="219963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76" y="3806426"/>
            <a:ext cx="2199631" cy="293414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288" y="3573016"/>
            <a:ext cx="2199631" cy="293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7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99592" y="404664"/>
            <a:ext cx="7416823" cy="723777"/>
          </a:xfrm>
        </p:spPr>
        <p:txBody>
          <a:bodyPr>
            <a:noAutofit/>
          </a:bodyPr>
          <a:lstStyle/>
          <a:p>
            <a:r>
              <a:rPr lang="es-ES" sz="3200" dirty="0" smtClean="0"/>
              <a:t>DESARROLLO DE LA ACTIVIDAD</a:t>
            </a:r>
            <a:endParaRPr lang="es-ES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773011" y="1268760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latin typeface="Calibri" panose="020F0502020204030204" pitchFamily="34" charset="0"/>
              </a:rPr>
              <a:t>Exposición. </a:t>
            </a:r>
            <a:r>
              <a:rPr lang="es-ES_tradnl" dirty="0" smtClean="0">
                <a:latin typeface="Calibri" panose="020F0502020204030204" pitchFamily="34" charset="0"/>
              </a:rPr>
              <a:t>Hall Facultad Ciencias del Mar y Ambientales</a:t>
            </a:r>
            <a:endParaRPr lang="es-ES" sz="1600" dirty="0" smtClean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793819"/>
            <a:ext cx="4608000" cy="3456000"/>
          </a:xfrm>
          <a:prstGeom prst="rect">
            <a:avLst/>
          </a:prstGeom>
        </p:spPr>
      </p:pic>
      <p:pic>
        <p:nvPicPr>
          <p:cNvPr id="4" name="3 Imagen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12976"/>
            <a:ext cx="460851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3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99592" y="404664"/>
            <a:ext cx="7416823" cy="723777"/>
          </a:xfrm>
        </p:spPr>
        <p:txBody>
          <a:bodyPr>
            <a:noAutofit/>
          </a:bodyPr>
          <a:lstStyle/>
          <a:p>
            <a:r>
              <a:rPr lang="es-ES" sz="3200" dirty="0" smtClean="0"/>
              <a:t>CONCLUSIONES</a:t>
            </a:r>
            <a:endParaRPr lang="es-ES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259632" y="1994064"/>
            <a:ext cx="6480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_tradnl" sz="2000" b="1" dirty="0" smtClean="0">
                <a:latin typeface="Calibri" panose="020F0502020204030204" pitchFamily="34" charset="0"/>
              </a:rPr>
              <a:t>Buena acogida por parte de los alumnos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_tradnl" sz="2000" b="1" dirty="0" smtClean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_tradnl" sz="2000" b="1" dirty="0" smtClean="0">
                <a:latin typeface="Calibri" panose="020F0502020204030204" pitchFamily="34" charset="0"/>
              </a:rPr>
              <a:t>Alto grado de implicación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_tradnl" sz="2000" b="1" dirty="0" smtClean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_tradnl" sz="2000" b="1" dirty="0" smtClean="0">
                <a:latin typeface="Calibri" panose="020F0502020204030204" pitchFamily="34" charset="0"/>
              </a:rPr>
              <a:t>En general, elevada satisfacción con los resultados tanto para los estudiantes como para los docentes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_tradnl" sz="2000" b="1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_tradnl" sz="2000" b="1" dirty="0" smtClean="0">
                <a:latin typeface="Calibri" panose="020F0502020204030204" pitchFamily="34" charset="0"/>
              </a:rPr>
              <a:t>Presentación de propuestas aplicables a su entorno más cercano</a:t>
            </a:r>
            <a:endParaRPr lang="es-ES" sz="1600" dirty="0" smtClean="0"/>
          </a:p>
        </p:txBody>
      </p:sp>
    </p:spTree>
    <p:extLst>
      <p:ext uri="{BB962C8B-B14F-4D97-AF65-F5344CB8AC3E}">
        <p14:creationId xmlns:p14="http://schemas.microsoft.com/office/powerpoint/2010/main" val="58699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440160"/>
          </a:xfrm>
        </p:spPr>
        <p:txBody>
          <a:bodyPr>
            <a:normAutofit/>
          </a:bodyPr>
          <a:lstStyle/>
          <a:p>
            <a:r>
              <a:rPr lang="es-ES" sz="7200" dirty="0" smtClean="0"/>
              <a:t>GRACIAS</a:t>
            </a:r>
            <a:endParaRPr lang="es-ES" sz="7200" dirty="0"/>
          </a:p>
        </p:txBody>
      </p:sp>
    </p:spTree>
    <p:extLst>
      <p:ext uri="{BB962C8B-B14F-4D97-AF65-F5344CB8AC3E}">
        <p14:creationId xmlns:p14="http://schemas.microsoft.com/office/powerpoint/2010/main" val="52605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772400" cy="1524000"/>
          </a:xfrm>
        </p:spPr>
        <p:txBody>
          <a:bodyPr>
            <a:noAutofit/>
          </a:bodyPr>
          <a:lstStyle/>
          <a:p>
            <a:r>
              <a:rPr lang="es-ES_tradnl" sz="2400" dirty="0">
                <a:solidFill>
                  <a:schemeClr val="tx1"/>
                </a:solidFill>
              </a:rPr>
              <a:t>Integración de los ODS en la docencia de la asignatura </a:t>
            </a:r>
            <a:r>
              <a:rPr lang="es-ES_tradnl" sz="2400" b="1" dirty="0">
                <a:solidFill>
                  <a:schemeClr val="tx1"/>
                </a:solidFill>
              </a:rPr>
              <a:t>Evaluación de la Contaminación Ambiental</a:t>
            </a:r>
            <a:r>
              <a:rPr lang="es-ES_tradnl" sz="2400" dirty="0">
                <a:solidFill>
                  <a:schemeClr val="tx1"/>
                </a:solidFill>
              </a:rPr>
              <a:t>. </a:t>
            </a:r>
            <a:r>
              <a:rPr lang="es-ES" sz="2400" dirty="0">
                <a:solidFill>
                  <a:schemeClr val="tx1"/>
                </a:solidFill>
              </a:rPr>
              <a:t/>
            </a:r>
            <a:br>
              <a:rPr lang="es-ES" sz="2400" dirty="0">
                <a:solidFill>
                  <a:schemeClr val="tx1"/>
                </a:solidFill>
              </a:rPr>
            </a:br>
            <a:r>
              <a:rPr lang="es-ES_tradnl" sz="2400" dirty="0">
                <a:solidFill>
                  <a:schemeClr val="tx1"/>
                </a:solidFill>
              </a:rPr>
              <a:t>Utilización de recursos sostenibles: Consecuencias en el medio natural y social y sus implicaciones éticas.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99592" y="692696"/>
            <a:ext cx="7416823" cy="723777"/>
          </a:xfrm>
        </p:spPr>
        <p:txBody>
          <a:bodyPr>
            <a:noAutofit/>
          </a:bodyPr>
          <a:lstStyle/>
          <a:p>
            <a:r>
              <a:rPr lang="es-ES" sz="3600" dirty="0"/>
              <a:t>GRADO EN CIENCIAS </a:t>
            </a:r>
            <a:r>
              <a:rPr lang="es-ES" sz="3600" dirty="0" smtClean="0"/>
              <a:t>AMBIENTALES</a:t>
            </a:r>
            <a:endParaRPr lang="es-ES" sz="3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619672" y="4509120"/>
            <a:ext cx="64807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alibri" panose="020F0502020204030204" pitchFamily="34" charset="0"/>
              </a:rPr>
              <a:t>Docentes participantes:</a:t>
            </a:r>
          </a:p>
          <a:p>
            <a:r>
              <a:rPr lang="es-ES" sz="1600" dirty="0" smtClean="0">
                <a:latin typeface="Calibri" panose="020F0502020204030204" pitchFamily="34" charset="0"/>
              </a:rPr>
              <a:t>Mª Dolores Coello Oviedo (Área Tecnologías del Medio Ambiente)</a:t>
            </a:r>
          </a:p>
          <a:p>
            <a:r>
              <a:rPr lang="es-ES" sz="1600" dirty="0" smtClean="0">
                <a:latin typeface="Calibri" panose="020F0502020204030204" pitchFamily="34" charset="0"/>
              </a:rPr>
              <a:t>Mª Laura Martín Díaz (Área de Química Física)</a:t>
            </a:r>
          </a:p>
          <a:p>
            <a:r>
              <a:rPr lang="es-ES" sz="1600" dirty="0" smtClean="0">
                <a:latin typeface="Calibri" panose="020F0502020204030204" pitchFamily="34" charset="0"/>
              </a:rPr>
              <a:t>Rafael </a:t>
            </a:r>
            <a:r>
              <a:rPr lang="es-ES" sz="1600" dirty="0" err="1" smtClean="0">
                <a:latin typeface="Calibri" panose="020F0502020204030204" pitchFamily="34" charset="0"/>
              </a:rPr>
              <a:t>Mañanes</a:t>
            </a:r>
            <a:r>
              <a:rPr lang="es-ES" sz="1600" dirty="0" smtClean="0">
                <a:latin typeface="Calibri" panose="020F0502020204030204" pitchFamily="34" charset="0"/>
              </a:rPr>
              <a:t> Salinas (Área de Física Aplicada)</a:t>
            </a:r>
          </a:p>
          <a:p>
            <a:r>
              <a:rPr lang="es-ES" sz="1600" dirty="0" smtClean="0">
                <a:latin typeface="Calibri" panose="020F0502020204030204" pitchFamily="34" charset="0"/>
              </a:rPr>
              <a:t>Carolina </a:t>
            </a:r>
            <a:r>
              <a:rPr lang="es-ES" sz="1600" dirty="0" err="1" smtClean="0">
                <a:latin typeface="Calibri" panose="020F0502020204030204" pitchFamily="34" charset="0"/>
              </a:rPr>
              <a:t>Mendiguchía</a:t>
            </a:r>
            <a:r>
              <a:rPr lang="es-ES" sz="1600" dirty="0" smtClean="0">
                <a:latin typeface="Calibri" panose="020F0502020204030204" pitchFamily="34" charset="0"/>
              </a:rPr>
              <a:t> Martínez (Área de Química Analítica)</a:t>
            </a:r>
          </a:p>
          <a:p>
            <a:r>
              <a:rPr lang="es-ES" sz="1600" dirty="0" smtClean="0">
                <a:latin typeface="Calibri" panose="020F0502020204030204" pitchFamily="34" charset="0"/>
              </a:rPr>
              <a:t>Juan J. Pinto </a:t>
            </a:r>
            <a:r>
              <a:rPr lang="es-ES" sz="1600" dirty="0" err="1" smtClean="0">
                <a:latin typeface="Calibri" panose="020F0502020204030204" pitchFamily="34" charset="0"/>
              </a:rPr>
              <a:t>Ganfornina</a:t>
            </a:r>
            <a:r>
              <a:rPr lang="es-ES" sz="1600" dirty="0" smtClean="0">
                <a:latin typeface="Calibri" panose="020F0502020204030204" pitchFamily="34" charset="0"/>
              </a:rPr>
              <a:t> (Área de Química Analítica)</a:t>
            </a:r>
          </a:p>
        </p:txBody>
      </p:sp>
      <p:graphicFrame>
        <p:nvGraphicFramePr>
          <p:cNvPr id="5" name="3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968044"/>
              </p:ext>
            </p:extLst>
          </p:nvPr>
        </p:nvGraphicFramePr>
        <p:xfrm>
          <a:off x="2051720" y="3110096"/>
          <a:ext cx="4464496" cy="822960"/>
        </p:xfrm>
        <a:graphic>
          <a:graphicData uri="http://schemas.openxmlformats.org/drawingml/2006/table">
            <a:tbl>
              <a:tblPr firstRow="1" firstCol="1" bandRow="1"/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</a:rPr>
                        <a:t>Carácter</a:t>
                      </a:r>
                      <a:r>
                        <a:rPr lang="es-E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</a:rPr>
                        <a:t>: </a:t>
                      </a:r>
                      <a:r>
                        <a:rPr lang="es-ES" sz="1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</a:rPr>
                        <a:t>Obligatorio</a:t>
                      </a:r>
                      <a:endParaRPr lang="es-E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</a:rPr>
                        <a:t>ECTS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</a:rPr>
                        <a:t>: </a:t>
                      </a: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</a:rPr>
                        <a:t>12 (9T+3P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</a:rPr>
                        <a:t>)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</a:rPr>
                        <a:t>Curso</a:t>
                      </a:r>
                      <a:r>
                        <a:rPr lang="es-E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</a:rPr>
                        <a:t>: </a:t>
                      </a:r>
                      <a:r>
                        <a:rPr lang="es-ES" sz="1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</a:rPr>
                        <a:t>3º</a:t>
                      </a:r>
                      <a:endParaRPr lang="es-E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/>
                        </a:rPr>
                        <a:t>Semestre: </a:t>
                      </a:r>
                      <a:r>
                        <a:rPr lang="es-ES" sz="1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/>
                        </a:rPr>
                        <a:t>5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896847409"/>
              </p:ext>
            </p:extLst>
          </p:nvPr>
        </p:nvGraphicFramePr>
        <p:xfrm>
          <a:off x="6156176" y="3140968"/>
          <a:ext cx="2736304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449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Graphic spid="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772400" cy="397758"/>
          </a:xfrm>
        </p:spPr>
        <p:txBody>
          <a:bodyPr>
            <a:noAutofit/>
          </a:bodyPr>
          <a:lstStyle/>
          <a:p>
            <a:pPr algn="l"/>
            <a:r>
              <a:rPr lang="es-ES_tradnl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Presentación Asignatura. </a:t>
            </a:r>
            <a:r>
              <a:rPr lang="es-ES_tradnl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Primer día de clase</a:t>
            </a:r>
            <a:endParaRPr lang="es-ES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99592" y="404664"/>
            <a:ext cx="7416823" cy="723777"/>
          </a:xfrm>
        </p:spPr>
        <p:txBody>
          <a:bodyPr>
            <a:noAutofit/>
          </a:bodyPr>
          <a:lstStyle/>
          <a:p>
            <a:r>
              <a:rPr lang="es-ES" sz="3200" dirty="0" smtClean="0"/>
              <a:t>DESARROLLO DE LA ACTIVIDAD</a:t>
            </a:r>
            <a:endParaRPr lang="es-ES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4072423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latin typeface="Calibri" panose="020F0502020204030204" pitchFamily="34" charset="0"/>
              </a:rPr>
              <a:t>Seminario. </a:t>
            </a:r>
            <a:r>
              <a:rPr lang="es-ES_tradnl" dirty="0" smtClean="0">
                <a:latin typeface="Calibri" panose="020F0502020204030204" pitchFamily="34" charset="0"/>
              </a:rPr>
              <a:t>Segunda semana de clases</a:t>
            </a:r>
            <a:endParaRPr lang="es-ES" sz="1600" dirty="0" smtClean="0"/>
          </a:p>
        </p:txBody>
      </p:sp>
      <p:pic>
        <p:nvPicPr>
          <p:cNvPr id="5" name="Imagen 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340" y="1412776"/>
            <a:ext cx="159004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2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49" y="3069446"/>
            <a:ext cx="1590040" cy="1583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2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23109"/>
            <a:ext cx="1590040" cy="1583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3568" y="1704247"/>
            <a:ext cx="3769596" cy="2463497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87624" y="4438853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latin typeface="Calibri" panose="020F0502020204030204" pitchFamily="34" charset="0"/>
              </a:rPr>
              <a:t>ODS 6. </a:t>
            </a:r>
            <a:r>
              <a:rPr lang="es-ES" dirty="0">
                <a:latin typeface="Calibri" panose="020F0502020204030204" pitchFamily="34" charset="0"/>
              </a:rPr>
              <a:t>Garantizar la disponibilidad y la gestión sostenible del </a:t>
            </a:r>
            <a:r>
              <a:rPr lang="es-ES" dirty="0" smtClean="0">
                <a:latin typeface="Calibri" panose="020F0502020204030204" pitchFamily="34" charset="0"/>
              </a:rPr>
              <a:t>agua </a:t>
            </a:r>
            <a:r>
              <a:rPr lang="es-ES" dirty="0">
                <a:latin typeface="Calibri" panose="020F0502020204030204" pitchFamily="34" charset="0"/>
              </a:rPr>
              <a:t>y el saneamiento para todos</a:t>
            </a:r>
            <a:r>
              <a:rPr lang="es-ES" dirty="0" smtClean="0">
                <a:latin typeface="Calibri" panose="020F0502020204030204" pitchFamily="34" charset="0"/>
              </a:rPr>
              <a:t>.</a:t>
            </a:r>
            <a:endParaRPr lang="es-ES" sz="1600" dirty="0"/>
          </a:p>
        </p:txBody>
      </p:sp>
      <p:sp>
        <p:nvSpPr>
          <p:cNvPr id="11" name="10 Rectángulo"/>
          <p:cNvSpPr/>
          <p:nvPr/>
        </p:nvSpPr>
        <p:spPr>
          <a:xfrm>
            <a:off x="1187624" y="4969445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latin typeface="Calibri" panose="020F0502020204030204" pitchFamily="34" charset="0"/>
              </a:rPr>
              <a:t>ODS 12. </a:t>
            </a:r>
            <a:r>
              <a:rPr lang="es-ES" dirty="0">
                <a:latin typeface="Calibri" panose="020F0502020204030204" pitchFamily="34" charset="0"/>
              </a:rPr>
              <a:t>Garantizar modalidades de consumo y producción sostenibles</a:t>
            </a:r>
            <a:r>
              <a:rPr lang="es-ES" dirty="0" smtClean="0">
                <a:latin typeface="Calibri" panose="020F0502020204030204" pitchFamily="34" charset="0"/>
              </a:rPr>
              <a:t>.</a:t>
            </a:r>
            <a:endParaRPr lang="es-ES" sz="1600" dirty="0"/>
          </a:p>
        </p:txBody>
      </p:sp>
      <p:sp>
        <p:nvSpPr>
          <p:cNvPr id="12" name="11 Rectángulo"/>
          <p:cNvSpPr/>
          <p:nvPr/>
        </p:nvSpPr>
        <p:spPr>
          <a:xfrm>
            <a:off x="1187624" y="5302949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alibri" panose="020F0502020204030204" pitchFamily="34" charset="0"/>
              </a:rPr>
              <a:t>ODS 13. Adoptar medidas urgentes para combatir el cambio climático y sus efectos.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115616" y="2348880"/>
            <a:ext cx="167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Calibri" panose="020F0502020204030204" pitchFamily="34" charset="0"/>
              </a:rPr>
              <a:t>Voluntario. 10%</a:t>
            </a:r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99592" y="2700114"/>
            <a:ext cx="207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Calibri" panose="020F0502020204030204" pitchFamily="34" charset="0"/>
              </a:rPr>
              <a:t>Grupos 4-5 alumnos</a:t>
            </a:r>
            <a:endParaRPr lang="es-E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8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99592" y="404664"/>
            <a:ext cx="7416823" cy="723777"/>
          </a:xfrm>
        </p:spPr>
        <p:txBody>
          <a:bodyPr>
            <a:noAutofit/>
          </a:bodyPr>
          <a:lstStyle/>
          <a:p>
            <a:r>
              <a:rPr lang="es-ES" sz="3200" dirty="0" smtClean="0"/>
              <a:t>DESARROLLO DE LA ACTIVIDAD</a:t>
            </a:r>
            <a:endParaRPr lang="es-ES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773011" y="1268760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latin typeface="Calibri" panose="020F0502020204030204" pitchFamily="34" charset="0"/>
              </a:rPr>
              <a:t>Seminario. </a:t>
            </a:r>
            <a:r>
              <a:rPr lang="es-ES_tradnl" dirty="0" smtClean="0">
                <a:latin typeface="Calibri" panose="020F0502020204030204" pitchFamily="34" charset="0"/>
              </a:rPr>
              <a:t>Segunda semana de clases</a:t>
            </a:r>
            <a:endParaRPr lang="es-ES" sz="1600" dirty="0" smtClean="0"/>
          </a:p>
        </p:txBody>
      </p:sp>
      <p:pic>
        <p:nvPicPr>
          <p:cNvPr id="5" name="Imagen 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159004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2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936" y="1772816"/>
            <a:ext cx="1590040" cy="1583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2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128" y="1760751"/>
            <a:ext cx="1590040" cy="15836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38 CuadroTexto"/>
          <p:cNvSpPr txBox="1"/>
          <p:nvPr/>
        </p:nvSpPr>
        <p:spPr>
          <a:xfrm>
            <a:off x="6228183" y="2102996"/>
            <a:ext cx="2595711" cy="92333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Grupos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4-5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alumnos</a:t>
            </a:r>
            <a:endParaRPr lang="en-US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914400"/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Póster</a:t>
            </a:r>
            <a:endParaRPr lang="en-US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914400"/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Exposición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Hall </a:t>
            </a:r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Facultad</a:t>
            </a:r>
            <a:endParaRPr lang="en-US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615873" y="3501008"/>
            <a:ext cx="45484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Calibri" panose="020F0502020204030204" pitchFamily="34" charset="0"/>
              </a:rPr>
              <a:t>TEMAS PROPUESTOS</a:t>
            </a:r>
          </a:p>
          <a:p>
            <a:r>
              <a:rPr lang="es-ES" dirty="0" smtClean="0">
                <a:latin typeface="Calibri" panose="020F0502020204030204" pitchFamily="34" charset="0"/>
              </a:rPr>
              <a:t>Para </a:t>
            </a:r>
            <a:r>
              <a:rPr lang="es-ES" dirty="0">
                <a:latin typeface="Calibri" panose="020F0502020204030204" pitchFamily="34" charset="0"/>
              </a:rPr>
              <a:t>cada uno hay tres aspectos a desarrollar:</a:t>
            </a:r>
          </a:p>
          <a:p>
            <a:r>
              <a:rPr lang="es-ES" dirty="0" smtClean="0">
                <a:latin typeface="Calibri" panose="020F0502020204030204" pitchFamily="34" charset="0"/>
              </a:rPr>
              <a:t>1</a:t>
            </a:r>
            <a:r>
              <a:rPr lang="es-ES" dirty="0">
                <a:latin typeface="Calibri" panose="020F0502020204030204" pitchFamily="34" charset="0"/>
              </a:rPr>
              <a:t>. Implicaciones socio-económicas</a:t>
            </a:r>
          </a:p>
          <a:p>
            <a:r>
              <a:rPr lang="es-ES" dirty="0" smtClean="0">
                <a:latin typeface="Calibri" panose="020F0502020204030204" pitchFamily="34" charset="0"/>
              </a:rPr>
              <a:t>2</a:t>
            </a:r>
            <a:r>
              <a:rPr lang="es-ES" dirty="0">
                <a:latin typeface="Calibri" panose="020F0502020204030204" pitchFamily="34" charset="0"/>
              </a:rPr>
              <a:t>. Implicaciones éticas</a:t>
            </a:r>
          </a:p>
          <a:p>
            <a:r>
              <a:rPr lang="es-ES" dirty="0" smtClean="0">
                <a:latin typeface="Calibri" panose="020F0502020204030204" pitchFamily="34" charset="0"/>
              </a:rPr>
              <a:t>3</a:t>
            </a:r>
            <a:r>
              <a:rPr lang="es-ES" dirty="0">
                <a:latin typeface="Calibri" panose="020F0502020204030204" pitchFamily="34" charset="0"/>
              </a:rPr>
              <a:t>. Estudios </a:t>
            </a:r>
            <a:r>
              <a:rPr lang="es-ES" dirty="0" smtClean="0">
                <a:latin typeface="Calibri" panose="020F0502020204030204" pitchFamily="34" charset="0"/>
              </a:rPr>
              <a:t>científico-técnicos</a:t>
            </a:r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031695" y="4978336"/>
            <a:ext cx="74888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alibri" panose="020F0502020204030204" pitchFamily="34" charset="0"/>
              </a:rPr>
              <a:t>ODS 6. Acceso universal y equitativo al agua potable de calidad.</a:t>
            </a:r>
          </a:p>
          <a:p>
            <a:r>
              <a:rPr lang="es-ES" dirty="0">
                <a:latin typeface="Calibri" panose="020F0502020204030204" pitchFamily="34" charset="0"/>
              </a:rPr>
              <a:t>ODS 12. Reducción de la generación de desechos. Actividades de prevención, reducción, reciclado y reutilización.</a:t>
            </a:r>
          </a:p>
          <a:p>
            <a:r>
              <a:rPr lang="es-ES" dirty="0">
                <a:latin typeface="Calibri" panose="020F0502020204030204" pitchFamily="34" charset="0"/>
              </a:rPr>
              <a:t>ODS 13. Emisiones mundiales de CO</a:t>
            </a:r>
            <a:r>
              <a:rPr lang="es-ES" baseline="-25000" dirty="0">
                <a:latin typeface="Calibri" panose="020F0502020204030204" pitchFamily="34" charset="0"/>
              </a:rPr>
              <a:t>2</a:t>
            </a:r>
            <a:r>
              <a:rPr lang="es-ES" dirty="0">
                <a:latin typeface="Calibri" panose="020F0502020204030204" pitchFamily="34" charset="0"/>
              </a:rPr>
              <a:t>: hacia una reducción sostenible.</a:t>
            </a:r>
          </a:p>
        </p:txBody>
      </p:sp>
    </p:spTree>
    <p:extLst>
      <p:ext uri="{BB962C8B-B14F-4D97-AF65-F5344CB8AC3E}">
        <p14:creationId xmlns:p14="http://schemas.microsoft.com/office/powerpoint/2010/main" val="136091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99592" y="404664"/>
            <a:ext cx="7416823" cy="723777"/>
          </a:xfrm>
        </p:spPr>
        <p:txBody>
          <a:bodyPr>
            <a:noAutofit/>
          </a:bodyPr>
          <a:lstStyle/>
          <a:p>
            <a:r>
              <a:rPr lang="es-ES" sz="3200" dirty="0" smtClean="0"/>
              <a:t>DESARROLLO DE LA ACTIVIDAD</a:t>
            </a:r>
            <a:endParaRPr lang="es-ES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773011" y="1268760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latin typeface="Calibri" panose="020F0502020204030204" pitchFamily="34" charset="0"/>
              </a:rPr>
              <a:t>Seminario. </a:t>
            </a:r>
            <a:r>
              <a:rPr lang="es-ES_tradnl" dirty="0" smtClean="0">
                <a:latin typeface="Calibri" panose="020F0502020204030204" pitchFamily="34" charset="0"/>
              </a:rPr>
              <a:t>Segunda semana de clases</a:t>
            </a:r>
            <a:endParaRPr lang="es-ES" sz="1600" dirty="0" smtClean="0"/>
          </a:p>
        </p:txBody>
      </p:sp>
      <p:pic>
        <p:nvPicPr>
          <p:cNvPr id="5" name="Imagen 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159004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2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936" y="1772816"/>
            <a:ext cx="1590040" cy="1583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2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128" y="1760751"/>
            <a:ext cx="1590040" cy="15836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38 CuadroTexto"/>
          <p:cNvSpPr txBox="1"/>
          <p:nvPr/>
        </p:nvSpPr>
        <p:spPr>
          <a:xfrm>
            <a:off x="6228183" y="2102996"/>
            <a:ext cx="1853264" cy="92333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Matriculados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52</a:t>
            </a:r>
          </a:p>
          <a:p>
            <a:pPr defTabSz="914400"/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Participantes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48</a:t>
            </a:r>
          </a:p>
          <a:p>
            <a:pPr defTabSz="914400"/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Grupos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10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043608" y="3906922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Calibri" panose="020F0502020204030204" pitchFamily="34" charset="0"/>
              </a:rPr>
              <a:t>ODS </a:t>
            </a:r>
            <a:r>
              <a:rPr lang="es-ES" b="1" dirty="0">
                <a:latin typeface="Calibri" panose="020F0502020204030204" pitchFamily="34" charset="0"/>
              </a:rPr>
              <a:t>6. Acceso universal y equitativo al agua potable de calidad. Implicaciones socio-económicas. </a:t>
            </a:r>
            <a:r>
              <a:rPr lang="es-ES" b="1" dirty="0">
                <a:solidFill>
                  <a:srgbClr val="FF0000"/>
                </a:solidFill>
                <a:latin typeface="Calibri" panose="020F0502020204030204" pitchFamily="34" charset="0"/>
              </a:rPr>
              <a:t>GRUPO 5</a:t>
            </a:r>
            <a:r>
              <a:rPr lang="es-ES" b="1" dirty="0">
                <a:latin typeface="Calibri" panose="020F0502020204030204" pitchFamily="34" charset="0"/>
              </a:rPr>
              <a:t> </a:t>
            </a:r>
            <a:endParaRPr lang="es-ES" dirty="0">
              <a:latin typeface="Calibri" panose="020F0502020204030204" pitchFamily="34" charset="0"/>
            </a:endParaRPr>
          </a:p>
          <a:p>
            <a:r>
              <a:rPr lang="es-ES" b="1" dirty="0">
                <a:latin typeface="Calibri" panose="020F0502020204030204" pitchFamily="34" charset="0"/>
              </a:rPr>
              <a:t>ODS 6. Acceso universal y equitativo al agua potable de calidad. Implicaciones éticas. </a:t>
            </a:r>
            <a:r>
              <a:rPr lang="es-ES" b="1" dirty="0">
                <a:solidFill>
                  <a:srgbClr val="FF0000"/>
                </a:solidFill>
                <a:latin typeface="Calibri" panose="020F0502020204030204" pitchFamily="34" charset="0"/>
              </a:rPr>
              <a:t>GRUPO 3</a:t>
            </a:r>
            <a:r>
              <a:rPr lang="es-ES" b="1" dirty="0">
                <a:latin typeface="Calibri" panose="020F0502020204030204" pitchFamily="34" charset="0"/>
              </a:rPr>
              <a:t> </a:t>
            </a:r>
            <a:endParaRPr lang="es-ES" dirty="0">
              <a:latin typeface="Calibri" panose="020F0502020204030204" pitchFamily="34" charset="0"/>
            </a:endParaRPr>
          </a:p>
          <a:p>
            <a:r>
              <a:rPr lang="es-ES" b="1" dirty="0">
                <a:latin typeface="Calibri" panose="020F0502020204030204" pitchFamily="34" charset="0"/>
              </a:rPr>
              <a:t>ODS 6. Acceso universal y equitativo al agua potable de calidad. Estudios científico-técnicos. </a:t>
            </a:r>
            <a:r>
              <a:rPr lang="es-ES" b="1" dirty="0">
                <a:solidFill>
                  <a:srgbClr val="FF0000"/>
                </a:solidFill>
                <a:latin typeface="Calibri" panose="020F0502020204030204" pitchFamily="34" charset="0"/>
              </a:rPr>
              <a:t>GRUPO 2. GRUPO 4 </a:t>
            </a:r>
            <a:endParaRPr lang="es-E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45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8.02683E-7 L 0.29896 0.000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99592" y="404664"/>
            <a:ext cx="7416823" cy="723777"/>
          </a:xfrm>
        </p:spPr>
        <p:txBody>
          <a:bodyPr>
            <a:noAutofit/>
          </a:bodyPr>
          <a:lstStyle/>
          <a:p>
            <a:r>
              <a:rPr lang="es-ES" sz="3200" dirty="0" smtClean="0"/>
              <a:t>DESARROLLO DE LA ACTIVIDAD</a:t>
            </a:r>
            <a:endParaRPr lang="es-ES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773011" y="1268760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latin typeface="Calibri" panose="020F0502020204030204" pitchFamily="34" charset="0"/>
              </a:rPr>
              <a:t>Seminario. </a:t>
            </a:r>
            <a:r>
              <a:rPr lang="es-ES_tradnl" dirty="0" smtClean="0">
                <a:latin typeface="Calibri" panose="020F0502020204030204" pitchFamily="34" charset="0"/>
              </a:rPr>
              <a:t>Segunda semana de clases</a:t>
            </a:r>
            <a:endParaRPr lang="es-ES" sz="1600" dirty="0" smtClean="0"/>
          </a:p>
        </p:txBody>
      </p:sp>
      <p:pic>
        <p:nvPicPr>
          <p:cNvPr id="5" name="Imagen 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159004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2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936" y="1772816"/>
            <a:ext cx="1590040" cy="1583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2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128" y="1760751"/>
            <a:ext cx="1590040" cy="15836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38 CuadroTexto"/>
          <p:cNvSpPr txBox="1"/>
          <p:nvPr/>
        </p:nvSpPr>
        <p:spPr>
          <a:xfrm>
            <a:off x="6228183" y="2102996"/>
            <a:ext cx="1853264" cy="92333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Matriculados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52</a:t>
            </a:r>
          </a:p>
          <a:p>
            <a:pPr defTabSz="914400"/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Participantes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48</a:t>
            </a:r>
          </a:p>
          <a:p>
            <a:pPr defTabSz="914400"/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Grupos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10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043608" y="3906922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Calibri" panose="020F0502020204030204" pitchFamily="34" charset="0"/>
              </a:rPr>
              <a:t>ODS </a:t>
            </a:r>
            <a:r>
              <a:rPr lang="es-ES" b="1" dirty="0">
                <a:latin typeface="Calibri" panose="020F0502020204030204" pitchFamily="34" charset="0"/>
              </a:rPr>
              <a:t>12. Reducción de la generación de desechos. Actividades de prevención, reducción, reciclado y reutilización. Implicaciones socio-económicas. </a:t>
            </a:r>
            <a:r>
              <a:rPr lang="es-ES" b="1" dirty="0">
                <a:solidFill>
                  <a:srgbClr val="FF0000"/>
                </a:solidFill>
                <a:latin typeface="Calibri" panose="020F0502020204030204" pitchFamily="34" charset="0"/>
              </a:rPr>
              <a:t>GRUPO 8</a:t>
            </a:r>
            <a:r>
              <a:rPr lang="es-ES" b="1" dirty="0">
                <a:latin typeface="Calibri" panose="020F0502020204030204" pitchFamily="34" charset="0"/>
              </a:rPr>
              <a:t> </a:t>
            </a:r>
            <a:endParaRPr lang="es-ES" dirty="0">
              <a:latin typeface="Calibri" panose="020F0502020204030204" pitchFamily="34" charset="0"/>
            </a:endParaRPr>
          </a:p>
          <a:p>
            <a:r>
              <a:rPr lang="es-ES" b="1" dirty="0">
                <a:latin typeface="Calibri" panose="020F0502020204030204" pitchFamily="34" charset="0"/>
              </a:rPr>
              <a:t>ODS 12. Reducción de la generación de desechos. Actividades de prevención, reducción, reciclado y reutilización. Implicaciones éticas. </a:t>
            </a:r>
            <a:r>
              <a:rPr lang="es-ES" b="1" dirty="0">
                <a:solidFill>
                  <a:srgbClr val="FF0000"/>
                </a:solidFill>
                <a:latin typeface="Calibri" panose="020F0502020204030204" pitchFamily="34" charset="0"/>
              </a:rPr>
              <a:t>GRUPO 9</a:t>
            </a:r>
            <a:r>
              <a:rPr lang="es-ES" b="1" dirty="0">
                <a:latin typeface="Calibri" panose="020F0502020204030204" pitchFamily="34" charset="0"/>
              </a:rPr>
              <a:t> </a:t>
            </a:r>
            <a:endParaRPr lang="es-ES" dirty="0">
              <a:latin typeface="Calibri" panose="020F0502020204030204" pitchFamily="34" charset="0"/>
            </a:endParaRPr>
          </a:p>
          <a:p>
            <a:r>
              <a:rPr lang="es-ES" b="1" dirty="0">
                <a:latin typeface="Calibri" panose="020F0502020204030204" pitchFamily="34" charset="0"/>
              </a:rPr>
              <a:t>ODS 12. Reducción de la generación de desechos. Actividades de prevención, reducción, reciclado y reutilización. Estudios científico-técnicos. </a:t>
            </a:r>
            <a:r>
              <a:rPr lang="es-ES" b="1" dirty="0">
                <a:solidFill>
                  <a:srgbClr val="FF0000"/>
                </a:solidFill>
                <a:latin typeface="Calibri" panose="020F0502020204030204" pitchFamily="34" charset="0"/>
              </a:rPr>
              <a:t>GRUPO 10 </a:t>
            </a:r>
            <a:endParaRPr lang="es-E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58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99592" y="404664"/>
            <a:ext cx="7416823" cy="723777"/>
          </a:xfrm>
        </p:spPr>
        <p:txBody>
          <a:bodyPr>
            <a:noAutofit/>
          </a:bodyPr>
          <a:lstStyle/>
          <a:p>
            <a:r>
              <a:rPr lang="es-ES" sz="3200" dirty="0" smtClean="0"/>
              <a:t>DESARROLLO DE LA ACTIVIDAD</a:t>
            </a:r>
            <a:endParaRPr lang="es-ES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773011" y="1268760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latin typeface="Calibri" panose="020F0502020204030204" pitchFamily="34" charset="0"/>
              </a:rPr>
              <a:t>Seminario. </a:t>
            </a:r>
            <a:r>
              <a:rPr lang="es-ES_tradnl" dirty="0" smtClean="0">
                <a:latin typeface="Calibri" panose="020F0502020204030204" pitchFamily="34" charset="0"/>
              </a:rPr>
              <a:t>Segunda semana de clases</a:t>
            </a:r>
            <a:endParaRPr lang="es-ES" sz="1600" dirty="0" smtClean="0"/>
          </a:p>
        </p:txBody>
      </p:sp>
      <p:pic>
        <p:nvPicPr>
          <p:cNvPr id="5" name="Imagen 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159004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2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936" y="1772816"/>
            <a:ext cx="1590040" cy="1583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2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128" y="1760751"/>
            <a:ext cx="1590040" cy="15836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38 CuadroTexto"/>
          <p:cNvSpPr txBox="1"/>
          <p:nvPr/>
        </p:nvSpPr>
        <p:spPr>
          <a:xfrm>
            <a:off x="6228183" y="2102996"/>
            <a:ext cx="1853264" cy="92333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Matriculados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52</a:t>
            </a:r>
          </a:p>
          <a:p>
            <a:pPr defTabSz="914400"/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Participantes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48</a:t>
            </a:r>
          </a:p>
          <a:p>
            <a:pPr defTabSz="914400"/>
            <a:r>
              <a:rPr lang="en-US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Grupos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10</a:t>
            </a:r>
          </a:p>
        </p:txBody>
      </p:sp>
      <p:sp>
        <p:nvSpPr>
          <p:cNvPr id="2" name="1 Rectángulo"/>
          <p:cNvSpPr/>
          <p:nvPr/>
        </p:nvSpPr>
        <p:spPr>
          <a:xfrm>
            <a:off x="773011" y="3906922"/>
            <a:ext cx="81194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Calibri" panose="020F0502020204030204" pitchFamily="34" charset="0"/>
              </a:rPr>
              <a:t>ODS </a:t>
            </a:r>
            <a:r>
              <a:rPr lang="es-ES" b="1" dirty="0">
                <a:latin typeface="Calibri" panose="020F0502020204030204" pitchFamily="34" charset="0"/>
              </a:rPr>
              <a:t>13. Emisiones mundiales de CO</a:t>
            </a:r>
            <a:r>
              <a:rPr lang="es-ES" b="1" baseline="-25000" dirty="0">
                <a:latin typeface="Calibri" panose="020F0502020204030204" pitchFamily="34" charset="0"/>
              </a:rPr>
              <a:t>2</a:t>
            </a:r>
            <a:r>
              <a:rPr lang="es-ES" b="1" dirty="0">
                <a:latin typeface="Calibri" panose="020F0502020204030204" pitchFamily="34" charset="0"/>
              </a:rPr>
              <a:t>: hacia una reducción sostenible. Implicaciones socio-económicas. </a:t>
            </a:r>
            <a:r>
              <a:rPr lang="es-ES" b="1" dirty="0">
                <a:solidFill>
                  <a:srgbClr val="FF0000"/>
                </a:solidFill>
                <a:latin typeface="Calibri" panose="020F0502020204030204" pitchFamily="34" charset="0"/>
              </a:rPr>
              <a:t>GRUPO 7</a:t>
            </a:r>
            <a:r>
              <a:rPr lang="es-ES" b="1" dirty="0">
                <a:latin typeface="Calibri" panose="020F0502020204030204" pitchFamily="34" charset="0"/>
              </a:rPr>
              <a:t> </a:t>
            </a:r>
            <a:endParaRPr lang="es-ES" dirty="0">
              <a:latin typeface="Calibri" panose="020F0502020204030204" pitchFamily="34" charset="0"/>
            </a:endParaRPr>
          </a:p>
          <a:p>
            <a:r>
              <a:rPr lang="es-ES" b="1" dirty="0">
                <a:latin typeface="Calibri" panose="020F0502020204030204" pitchFamily="34" charset="0"/>
              </a:rPr>
              <a:t>ODS 13. Emisiones mundiales de CO</a:t>
            </a:r>
            <a:r>
              <a:rPr lang="es-ES" b="1" baseline="-25000" dirty="0">
                <a:latin typeface="Calibri" panose="020F0502020204030204" pitchFamily="34" charset="0"/>
              </a:rPr>
              <a:t>2</a:t>
            </a:r>
            <a:r>
              <a:rPr lang="es-ES" b="1" dirty="0">
                <a:latin typeface="Calibri" panose="020F0502020204030204" pitchFamily="34" charset="0"/>
              </a:rPr>
              <a:t>: hacia una reducción sostenible. Implicaciones éticas. </a:t>
            </a:r>
            <a:r>
              <a:rPr lang="es-ES" b="1" dirty="0">
                <a:solidFill>
                  <a:srgbClr val="FF0000"/>
                </a:solidFill>
                <a:latin typeface="Calibri" panose="020F0502020204030204" pitchFamily="34" charset="0"/>
              </a:rPr>
              <a:t>GRUPO 6</a:t>
            </a:r>
            <a:r>
              <a:rPr lang="es-ES" b="1" dirty="0">
                <a:latin typeface="Calibri" panose="020F0502020204030204" pitchFamily="34" charset="0"/>
              </a:rPr>
              <a:t> </a:t>
            </a:r>
            <a:endParaRPr lang="es-ES" dirty="0">
              <a:latin typeface="Calibri" panose="020F0502020204030204" pitchFamily="34" charset="0"/>
            </a:endParaRPr>
          </a:p>
          <a:p>
            <a:r>
              <a:rPr lang="es-ES" b="1" dirty="0">
                <a:latin typeface="Calibri" panose="020F0502020204030204" pitchFamily="34" charset="0"/>
              </a:rPr>
              <a:t>ODS 13. Emisiones mundiales de CO</a:t>
            </a:r>
            <a:r>
              <a:rPr lang="es-ES" b="1" baseline="-25000" dirty="0">
                <a:latin typeface="Calibri" panose="020F0502020204030204" pitchFamily="34" charset="0"/>
              </a:rPr>
              <a:t>2</a:t>
            </a:r>
            <a:r>
              <a:rPr lang="es-ES" b="1" dirty="0">
                <a:latin typeface="Calibri" panose="020F0502020204030204" pitchFamily="34" charset="0"/>
              </a:rPr>
              <a:t>: hacia una reducción sostenible. Estudios científico-técnicos. </a:t>
            </a:r>
            <a:r>
              <a:rPr lang="es-ES" b="1" dirty="0">
                <a:solidFill>
                  <a:srgbClr val="FF0000"/>
                </a:solidFill>
                <a:latin typeface="Calibri" panose="020F0502020204030204" pitchFamily="34" charset="0"/>
              </a:rPr>
              <a:t>GRUPO 1</a:t>
            </a:r>
            <a:r>
              <a:rPr lang="es-ES" b="1" dirty="0">
                <a:latin typeface="Calibri" panose="020F0502020204030204" pitchFamily="34" charset="0"/>
              </a:rPr>
              <a:t> </a:t>
            </a:r>
            <a:endParaRPr lang="es-E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41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91395E-6 L -0.14149 0.0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99592" y="404664"/>
            <a:ext cx="7416823" cy="723777"/>
          </a:xfrm>
        </p:spPr>
        <p:txBody>
          <a:bodyPr>
            <a:noAutofit/>
          </a:bodyPr>
          <a:lstStyle/>
          <a:p>
            <a:r>
              <a:rPr lang="es-ES" sz="3200" dirty="0" smtClean="0"/>
              <a:t>DESARROLLO DE LA ACTIVIDAD</a:t>
            </a:r>
            <a:endParaRPr lang="es-ES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773011" y="1268760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latin typeface="Calibri" panose="020F0502020204030204" pitchFamily="34" charset="0"/>
              </a:rPr>
              <a:t>Exposición. </a:t>
            </a:r>
            <a:r>
              <a:rPr lang="es-ES_tradnl" dirty="0" smtClean="0">
                <a:latin typeface="Calibri" panose="020F0502020204030204" pitchFamily="34" charset="0"/>
              </a:rPr>
              <a:t>Hall Facultad Ciencias del Mar y Ambientales</a:t>
            </a:r>
            <a:endParaRPr lang="es-ES" sz="1600" dirty="0" smtClean="0"/>
          </a:p>
        </p:txBody>
      </p:sp>
      <p:pic>
        <p:nvPicPr>
          <p:cNvPr id="1029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92896"/>
            <a:ext cx="2419200" cy="32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11724"/>
            <a:ext cx="2419200" cy="32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08194"/>
            <a:ext cx="2419200" cy="321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94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99592" y="404664"/>
            <a:ext cx="7416823" cy="723777"/>
          </a:xfrm>
        </p:spPr>
        <p:txBody>
          <a:bodyPr>
            <a:noAutofit/>
          </a:bodyPr>
          <a:lstStyle/>
          <a:p>
            <a:r>
              <a:rPr lang="es-ES" sz="3200" dirty="0" smtClean="0"/>
              <a:t>DESARROLLO DE LA ACTIVIDAD</a:t>
            </a:r>
            <a:endParaRPr lang="es-ES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773011" y="1268760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latin typeface="Calibri" panose="020F0502020204030204" pitchFamily="34" charset="0"/>
              </a:rPr>
              <a:t>Exposición. </a:t>
            </a:r>
            <a:r>
              <a:rPr lang="es-ES_tradnl" dirty="0" smtClean="0">
                <a:latin typeface="Calibri" panose="020F0502020204030204" pitchFamily="34" charset="0"/>
              </a:rPr>
              <a:t>Hall Facultad Ciencias del Mar y Ambientales</a:t>
            </a:r>
            <a:endParaRPr lang="es-ES" sz="1600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2936"/>
            <a:ext cx="2199631" cy="29341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51" y="1846434"/>
            <a:ext cx="2199631" cy="29341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609" y="3501008"/>
            <a:ext cx="2199631" cy="293414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033936"/>
            <a:ext cx="2199631" cy="293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6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Compue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</TotalTime>
  <Words>617</Words>
  <Application>Microsoft Office PowerPoint</Application>
  <PresentationFormat>Presentación en pantalla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Forma de onda</vt:lpstr>
      <vt:lpstr>I JORNADAS DE DIFUSIÓN DE PROYECTOS RELACIONADOS CON LA SOSTENIBILIDAD Y CON LA IMPLEMENTACIÓN DE LOS ODS EN LA DOCENCIA REGLADA DE LA UCA</vt:lpstr>
      <vt:lpstr>Integración de los ODS en la docencia de la asignatura Evaluación de la Contaminación Ambiental.  Utilización de recursos sostenibles: Consecuencias en el medio natural y social y sus implicaciones éticas.</vt:lpstr>
      <vt:lpstr>Presentación Asignatura. Primer día de clase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JORNADAS DE DIFUSIÓN DE PROYECTOS RELACIONADOS CON LA SOSTENIBILIDAD Y CON LA IMPLEMENTACIÓN DE LOS ODS EN LA DOCENCIA REGLADA DE LA UCA</dc:title>
  <dc:creator>Juan</dc:creator>
  <cp:lastModifiedBy>Juan</cp:lastModifiedBy>
  <cp:revision>44</cp:revision>
  <dcterms:created xsi:type="dcterms:W3CDTF">2023-06-21T10:29:19Z</dcterms:created>
  <dcterms:modified xsi:type="dcterms:W3CDTF">2023-06-30T11:35:22Z</dcterms:modified>
</cp:coreProperties>
</file>